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80" r:id="rId2"/>
    <p:sldId id="281" r:id="rId3"/>
    <p:sldId id="285" r:id="rId4"/>
    <p:sldId id="284" r:id="rId5"/>
    <p:sldId id="283" r:id="rId6"/>
    <p:sldId id="286" r:id="rId7"/>
    <p:sldId id="287" r:id="rId8"/>
    <p:sldId id="288" r:id="rId9"/>
    <p:sldId id="289" r:id="rId10"/>
    <p:sldId id="290" r:id="rId11"/>
    <p:sldId id="291" r:id="rId12"/>
    <p:sldId id="292" r:id="rId13"/>
    <p:sldId id="293" r:id="rId14"/>
    <p:sldId id="300" r:id="rId15"/>
    <p:sldId id="301" r:id="rId16"/>
    <p:sldId id="302" r:id="rId17"/>
    <p:sldId id="268" r:id="rId1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napToGrid="0">
      <p:cViewPr varScale="1">
        <p:scale>
          <a:sx n="108" d="100"/>
          <a:sy n="108" d="100"/>
        </p:scale>
        <p:origin x="-636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3" cy="7200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85085914-9648-4EA6-B69C-5B610ACD25FD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97770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C5E1CF27-8CA0-4610-8342-994DE86A9E7F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543089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819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819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pPr eaLnBrk="1" hangingPunct="1"/>
            <a:fld id="{CDC1F42C-CDD5-4166-B3A7-9C5BA54AE8D0}" type="slidenum">
              <a:rPr lang="zh-CN" altLang="en-US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126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126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pPr eaLnBrk="1" hangingPunct="1"/>
            <a:fld id="{A4E529D7-6852-41D2-9F3D-5F994E5396BA}" type="slidenum">
              <a:rPr lang="zh-CN" altLang="en-US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1"/>
          <p:cNvGrpSpPr/>
          <p:nvPr userDrawn="1"/>
        </p:nvGrpSpPr>
        <p:grpSpPr bwMode="auto">
          <a:xfrm>
            <a:off x="0" y="876300"/>
            <a:ext cx="8143875" cy="3740150"/>
            <a:chOff x="-1" y="869694"/>
            <a:chExt cx="8144452" cy="3740406"/>
          </a:xfrm>
        </p:grpSpPr>
        <p:sp>
          <p:nvSpPr>
            <p:cNvPr id="8" name="矩形 14"/>
            <p:cNvSpPr>
              <a:spLocks noChangeArrowheads="1"/>
            </p:cNvSpPr>
            <p:nvPr/>
          </p:nvSpPr>
          <p:spPr bwMode="auto">
            <a:xfrm rot="10800000">
              <a:off x="-1" y="869694"/>
              <a:ext cx="8144452" cy="3740406"/>
            </a:xfrm>
            <a:prstGeom prst="rect">
              <a:avLst/>
            </a:prstGeom>
            <a:gradFill flip="none" rotWithShape="1">
              <a:gsLst>
                <a:gs pos="917">
                  <a:schemeClr val="bg1"/>
                </a:gs>
                <a:gs pos="37000">
                  <a:srgbClr val="E6FBFE">
                    <a:alpha val="80000"/>
                  </a:srgbClr>
                </a:gs>
                <a:gs pos="100000">
                  <a:srgbClr val="57D2E3"/>
                </a:gs>
              </a:gsLst>
              <a:lin ang="0" scaled="1"/>
              <a:tileRect/>
            </a:gra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dirty="0" smtClean="0"/>
            </a:p>
          </p:txBody>
        </p:sp>
        <p:pic>
          <p:nvPicPr>
            <p:cNvPr id="9" name="图片 28"/>
            <p:cNvPicPr>
              <a:picLocks noChangeAspect="1" noChangeArrowheads="1"/>
            </p:cNvPicPr>
            <p:nvPr/>
          </p:nvPicPr>
          <p:blipFill>
            <a:blip r:embed="rId2"/>
            <a:srcRect l="368" t="9363" r="29749" b="-82"/>
            <a:stretch>
              <a:fillRect/>
            </a:stretch>
          </p:blipFill>
          <p:spPr bwMode="auto">
            <a:xfrm>
              <a:off x="0" y="869694"/>
              <a:ext cx="8144450" cy="33365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" name="矩形 14"/>
          <p:cNvSpPr>
            <a:spLocks noChangeArrowheads="1"/>
          </p:cNvSpPr>
          <p:nvPr/>
        </p:nvSpPr>
        <p:spPr bwMode="auto">
          <a:xfrm>
            <a:off x="6531" y="1536700"/>
            <a:ext cx="8144451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4"/>
          <p:cNvSpPr>
            <a:spLocks noChangeArrowheads="1"/>
          </p:cNvSpPr>
          <p:nvPr/>
        </p:nvSpPr>
        <p:spPr bwMode="auto">
          <a:xfrm>
            <a:off x="-1" y="171611"/>
            <a:ext cx="12192001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  <p:pic>
        <p:nvPicPr>
          <p:cNvPr id="3" name="图片 21"/>
          <p:cNvPicPr>
            <a:picLocks noChangeAspect="1" noChangeArrowheads="1"/>
          </p:cNvPicPr>
          <p:nvPr userDrawn="1"/>
        </p:nvPicPr>
        <p:blipFill>
          <a:blip r:embed="rId2"/>
          <a:srcRect l="-2669" t="12558" r="-10663" b="70840"/>
          <a:stretch>
            <a:fillRect/>
          </a:stretch>
        </p:blipFill>
        <p:spPr bwMode="auto">
          <a:xfrm>
            <a:off x="2233613" y="182563"/>
            <a:ext cx="9958387" cy="50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28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339513" y="252413"/>
            <a:ext cx="523875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8"/>
          <p:cNvSpPr>
            <a:spLocks noChangeArrowheads="1"/>
          </p:cNvSpPr>
          <p:nvPr/>
        </p:nvSpPr>
        <p:spPr bwMode="auto">
          <a:xfrm>
            <a:off x="8024813" y="280988"/>
            <a:ext cx="3302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人民教育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九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全一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 userDrawn="1"/>
        </p:nvGrpSpPr>
        <p:grpSpPr bwMode="auto">
          <a:xfrm>
            <a:off x="0" y="839788"/>
            <a:ext cx="12192000" cy="3122612"/>
            <a:chOff x="0" y="839788"/>
            <a:chExt cx="12192000" cy="3122612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>
              <a:off x="0" y="840303"/>
              <a:ext cx="12192000" cy="3120789"/>
            </a:xfrm>
            <a:prstGeom prst="rect">
              <a:avLst/>
            </a:prstGeom>
            <a:solidFill>
              <a:srgbClr val="57D2E3"/>
            </a:solidFill>
            <a:ln>
              <a:noFill/>
            </a:ln>
            <a:effectLst>
              <a:reflection blurRad="6350" stA="50000" endA="300" endPos="55000" dir="5400000" sy="-100000" algn="bl" rotWithShape="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smtClean="0"/>
            </a:p>
          </p:txBody>
        </p:sp>
        <p:pic>
          <p:nvPicPr>
            <p:cNvPr id="4" name="图片 28"/>
            <p:cNvPicPr>
              <a:picLocks noChangeAspect="1" noChangeArrowheads="1"/>
            </p:cNvPicPr>
            <p:nvPr/>
          </p:nvPicPr>
          <p:blipFill>
            <a:blip r:embed="rId2"/>
            <a:srcRect t="9363" b="14136"/>
            <a:stretch>
              <a:fillRect/>
            </a:stretch>
          </p:blipFill>
          <p:spPr bwMode="auto">
            <a:xfrm>
              <a:off x="280416" y="839788"/>
              <a:ext cx="11640122" cy="31226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-1" y="2127509"/>
            <a:ext cx="12192001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  <p:sp>
        <p:nvSpPr>
          <p:cNvPr id="7" name="矩形 8"/>
          <p:cNvSpPr>
            <a:spLocks noChangeArrowheads="1"/>
          </p:cNvSpPr>
          <p:nvPr/>
        </p:nvSpPr>
        <p:spPr bwMode="auto">
          <a:xfrm>
            <a:off x="2646680" y="2373630"/>
            <a:ext cx="777049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54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谢谢观看！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5.png"/><Relationship Id="rId4" Type="http://schemas.openxmlformats.org/officeDocument/2006/relationships/image" Target="../media/image19.w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9.w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6531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dirty="0" smtClean="0"/>
          </a:p>
        </p:txBody>
      </p:sp>
      <p:grpSp>
        <p:nvGrpSpPr>
          <p:cNvPr id="7171" name="组合 8"/>
          <p:cNvGrpSpPr/>
          <p:nvPr/>
        </p:nvGrpSpPr>
        <p:grpSpPr bwMode="auto">
          <a:xfrm>
            <a:off x="956628" y="1987550"/>
            <a:ext cx="6457950" cy="2087880"/>
            <a:chOff x="-92237" y="2105678"/>
            <a:chExt cx="6457950" cy="2088737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3860" y="2105678"/>
              <a:ext cx="2497138" cy="553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defRPr/>
              </a:pPr>
              <a:r>
                <a:rPr lang="zh-CN" altLang="en-US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第十九章 </a:t>
              </a:r>
              <a:r>
                <a:rPr lang="en-US" altLang="zh-CN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· </a:t>
              </a:r>
              <a:r>
                <a:rPr lang="zh-CN" altLang="en-US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生活用电</a:t>
              </a: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-92237" y="2625321"/>
              <a:ext cx="6457950" cy="15690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zh-CN" altLang="en-US" sz="48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家庭电路中电流过大的原因</a:t>
              </a:r>
              <a:endParaRPr lang="zh-CN" altLang="en-US" sz="4800" b="1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sp>
        <p:nvSpPr>
          <p:cNvPr id="20" name="矩形 8"/>
          <p:cNvSpPr>
            <a:spLocks noChangeArrowheads="1"/>
          </p:cNvSpPr>
          <p:nvPr/>
        </p:nvSpPr>
        <p:spPr bwMode="auto">
          <a:xfrm>
            <a:off x="8024813" y="280988"/>
            <a:ext cx="3302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人民教育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九年级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全一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7175" name="图片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47050" y="971550"/>
            <a:ext cx="4029075" cy="588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矩形 6"/>
          <p:cNvSpPr/>
          <p:nvPr/>
        </p:nvSpPr>
        <p:spPr>
          <a:xfrm>
            <a:off x="1599565" y="1743710"/>
            <a:ext cx="5516245" cy="953135"/>
          </a:xfrm>
          <a:prstGeom prst="rect">
            <a:avLst/>
          </a:prstGeom>
          <a:gradFill rotWithShape="1">
            <a:gsLst>
              <a:gs pos="0">
                <a:srgbClr val="A8A8EA">
                  <a:alpha val="100000"/>
                </a:srgbClr>
              </a:gs>
              <a:gs pos="35001">
                <a:srgbClr val="C3C3EF">
                  <a:alpha val="100000"/>
                </a:srgbClr>
              </a:gs>
              <a:gs pos="100000">
                <a:srgbClr val="E8E8FA">
                  <a:alpha val="100000"/>
                </a:srgbClr>
              </a:gs>
            </a:gsLst>
            <a:path path="shape"/>
          </a:gra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66CC"/>
                </a:solidFill>
                <a:latin typeface="Calibri" panose="020F0502020204030204" pitchFamily="34" charset="0"/>
              </a:rPr>
              <a:t>　　你知道形成家庭电路中短路的原因是什么吗？</a:t>
            </a:r>
          </a:p>
        </p:txBody>
      </p:sp>
      <p:sp>
        <p:nvSpPr>
          <p:cNvPr id="30723" name="矩形 6"/>
          <p:cNvSpPr/>
          <p:nvPr/>
        </p:nvSpPr>
        <p:spPr>
          <a:xfrm>
            <a:off x="768350" y="4571365"/>
            <a:ext cx="4963795" cy="953135"/>
          </a:xfrm>
          <a:prstGeom prst="rect">
            <a:avLst/>
          </a:prstGeom>
          <a:gradFill rotWithShape="1">
            <a:gsLst>
              <a:gs pos="0">
                <a:srgbClr val="A8A8EA">
                  <a:alpha val="100000"/>
                </a:srgbClr>
              </a:gs>
              <a:gs pos="35001">
                <a:srgbClr val="C3C3EF">
                  <a:alpha val="100000"/>
                </a:srgbClr>
              </a:gs>
              <a:gs pos="100000">
                <a:srgbClr val="E8E8FA">
                  <a:alpha val="100000"/>
                </a:srgbClr>
              </a:gs>
            </a:gsLst>
            <a:path path="shape"/>
          </a:gra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　　家庭电路中短路很容易造成火灾。</a:t>
            </a:r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30724" name="文本框 30723"/>
          <p:cNvSpPr txBox="1"/>
          <p:nvPr/>
        </p:nvSpPr>
        <p:spPr>
          <a:xfrm>
            <a:off x="1414780" y="2968625"/>
            <a:ext cx="508889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</a:rPr>
              <a:t>　　由于改装电路时不小心、或绝缘皮破损或老化等原因使</a:t>
            </a:r>
            <a:r>
              <a:rPr lang="zh-CN" altLang="en-US" sz="2800" b="1" dirty="0">
                <a:solidFill>
                  <a:srgbClr val="CC0000"/>
                </a:solidFill>
                <a:latin typeface="Arial" panose="020B0604020202020204" pitchFamily="34" charset="0"/>
              </a:rPr>
              <a:t>火线和零线直接连通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</a:rPr>
              <a:t>。</a:t>
            </a:r>
          </a:p>
        </p:txBody>
      </p:sp>
      <p:pic>
        <p:nvPicPr>
          <p:cNvPr id="30725" name="图片 30724" descr="0119a4959dffeed1024cd5f47cf954f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5810" y="3905568"/>
            <a:ext cx="4586288" cy="3054350"/>
          </a:xfrm>
          <a:prstGeom prst="rect">
            <a:avLst/>
          </a:prstGeom>
          <a:noFill/>
          <a:ln w="19050" cap="flat" cmpd="sng">
            <a:solidFill>
              <a:srgbClr val="0066CC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pic>
        <p:nvPicPr>
          <p:cNvPr id="30726" name="图片 30725" descr="e6e4bcff6f349fa08b45e403006ff2a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5585" y="815023"/>
            <a:ext cx="4140200" cy="3090862"/>
          </a:xfrm>
          <a:prstGeom prst="rect">
            <a:avLst/>
          </a:prstGeom>
          <a:noFill/>
          <a:ln w="19050" cap="flat" cmpd="sng">
            <a:solidFill>
              <a:srgbClr val="0066CC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sp>
        <p:nvSpPr>
          <p:cNvPr id="30728" name="矩形 4"/>
          <p:cNvSpPr/>
          <p:nvPr/>
        </p:nvSpPr>
        <p:spPr>
          <a:xfrm>
            <a:off x="449580" y="815023"/>
            <a:ext cx="5089525" cy="588962"/>
          </a:xfrm>
          <a:prstGeom prst="rect">
            <a:avLst/>
          </a:prstGeom>
          <a:gradFill rotWithShape="1">
            <a:gsLst>
              <a:gs pos="0">
                <a:srgbClr val="2C5D98">
                  <a:alpha val="100000"/>
                </a:srgbClr>
              </a:gs>
              <a:gs pos="80000">
                <a:srgbClr val="3C7BC7">
                  <a:alpha val="100000"/>
                </a:srgbClr>
              </a:gs>
              <a:gs pos="100000">
                <a:srgbClr val="3A7CCB">
                  <a:alpha val="100000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FFFF"/>
                </a:solidFill>
                <a:latin typeface="Arial" panose="020B0604020202020204" pitchFamily="34" charset="0"/>
              </a:rPr>
              <a:t>二、短路对家庭电路的影响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bldLvl="0" animBg="1"/>
      <p:bldP spid="30724" grpId="0" bldLvl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29697" descr="19-2-2"/>
          <p:cNvPicPr>
            <a:picLocks noChangeAspect="1"/>
          </p:cNvPicPr>
          <p:nvPr/>
        </p:nvPicPr>
        <p:blipFill>
          <a:blip r:embed="rId2"/>
          <a:srcRect b="16092"/>
          <a:stretch>
            <a:fillRect/>
          </a:stretch>
        </p:blipFill>
        <p:spPr>
          <a:xfrm>
            <a:off x="6022975" y="1316355"/>
            <a:ext cx="6097905" cy="48310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01" name="矩形 29700"/>
          <p:cNvSpPr/>
          <p:nvPr/>
        </p:nvSpPr>
        <p:spPr>
          <a:xfrm>
            <a:off x="723900" y="2824480"/>
            <a:ext cx="478599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Arial" panose="020B0604020202020204" pitchFamily="34" charset="0"/>
              </a:rPr>
              <a:t>　　为了防止电路中电流过大，发生危险，电路中常常要安装保险丝，以保护用电器或人身安全。</a:t>
            </a:r>
          </a:p>
        </p:txBody>
      </p:sp>
      <p:sp>
        <p:nvSpPr>
          <p:cNvPr id="29702" name="矩形 4"/>
          <p:cNvSpPr/>
          <p:nvPr/>
        </p:nvSpPr>
        <p:spPr>
          <a:xfrm>
            <a:off x="572135" y="990283"/>
            <a:ext cx="5089525" cy="588962"/>
          </a:xfrm>
          <a:prstGeom prst="rect">
            <a:avLst/>
          </a:prstGeom>
          <a:gradFill rotWithShape="1">
            <a:gsLst>
              <a:gs pos="0">
                <a:srgbClr val="2C5D98">
                  <a:alpha val="100000"/>
                </a:srgbClr>
              </a:gs>
              <a:gs pos="80000">
                <a:srgbClr val="3C7BC7">
                  <a:alpha val="100000"/>
                </a:srgbClr>
              </a:gs>
              <a:gs pos="100000">
                <a:srgbClr val="3A7CCB">
                  <a:alpha val="100000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FFFF"/>
                </a:solidFill>
                <a:latin typeface="Arial" panose="020B0604020202020204" pitchFamily="34" charset="0"/>
              </a:rPr>
              <a:t>二、短路对家庭电路的影响</a:t>
            </a:r>
          </a:p>
        </p:txBody>
      </p:sp>
      <p:sp>
        <p:nvSpPr>
          <p:cNvPr id="29703" name="矩形 29702"/>
          <p:cNvSpPr/>
          <p:nvPr/>
        </p:nvSpPr>
        <p:spPr>
          <a:xfrm>
            <a:off x="7856538" y="6147435"/>
            <a:ext cx="2916237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b="1" dirty="0">
                <a:solidFill>
                  <a:schemeClr val="tx2"/>
                </a:solidFill>
                <a:latin typeface="Arial" panose="020B0604020202020204" pitchFamily="34" charset="0"/>
              </a:rPr>
              <a:t>各种保险丝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矩形 28674"/>
          <p:cNvSpPr/>
          <p:nvPr/>
        </p:nvSpPr>
        <p:spPr>
          <a:xfrm>
            <a:off x="818515" y="1973580"/>
            <a:ext cx="6574155" cy="11245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1612900" indent="-1612900" eaLnBrk="0" hangingPunct="0">
              <a:lnSpc>
                <a:spcPct val="12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　　1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</a:rPr>
              <a:t>．材料：</a:t>
            </a:r>
            <a:r>
              <a:rPr lang="zh-CN" altLang="en-US" sz="2800" b="1" dirty="0">
                <a:latin typeface="华文新魏" pitchFamily="2" charset="-122"/>
              </a:rPr>
              <a:t>铅锑合金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1612900" indent="-1612900" eaLnBrk="0" hangingPunct="0"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　　保险丝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</a:rPr>
              <a:t>的</a:t>
            </a:r>
            <a:r>
              <a:rPr lang="zh-CN" altLang="en-US" sz="2800" b="1" dirty="0">
                <a:solidFill>
                  <a:srgbClr val="CC0000"/>
                </a:solidFill>
                <a:latin typeface="华文新魏" pitchFamily="2" charset="-122"/>
              </a:rPr>
              <a:t>电阻比较大</a:t>
            </a:r>
            <a:r>
              <a:rPr lang="en-US" altLang="x-none" sz="2800" b="1">
                <a:solidFill>
                  <a:srgbClr val="CC0000"/>
                </a:solidFill>
                <a:latin typeface="华文新魏" pitchFamily="2" charset="-122"/>
              </a:rPr>
              <a:t>，</a:t>
            </a:r>
            <a:r>
              <a:rPr lang="zh-CN" altLang="en-US" sz="2800" b="1" dirty="0">
                <a:solidFill>
                  <a:srgbClr val="CC0000"/>
                </a:solidFill>
                <a:latin typeface="华文新魏" pitchFamily="2" charset="-122"/>
              </a:rPr>
              <a:t>熔点比较低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28676" name="图片 28675" descr="29"/>
          <p:cNvPicPr>
            <a:picLocks noChangeAspect="1"/>
          </p:cNvPicPr>
          <p:nvPr/>
        </p:nvPicPr>
        <p:blipFill>
          <a:blip r:embed="rId2"/>
          <a:srcRect l="1715" r="46597" b="50423"/>
          <a:stretch>
            <a:fillRect/>
          </a:stretch>
        </p:blipFill>
        <p:spPr>
          <a:xfrm>
            <a:off x="7737793" y="1003618"/>
            <a:ext cx="4311650" cy="3063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7" name="文本框 28676"/>
          <p:cNvSpPr txBox="1"/>
          <p:nvPr/>
        </p:nvSpPr>
        <p:spPr>
          <a:xfrm>
            <a:off x="2449195" y="4785360"/>
            <a:ext cx="3570605" cy="883285"/>
          </a:xfrm>
          <a:prstGeom prst="rect">
            <a:avLst/>
          </a:prstGeom>
          <a:noFill/>
          <a:ln w="9525">
            <a:noFill/>
          </a:ln>
        </p:spPr>
        <p:txBody>
          <a:bodyPr wrap="square" lIns="18000" tIns="10800" rIns="0" bIns="1080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</a:rPr>
              <a:t>　　 观察保险盒和闸刀开关上的保险丝。</a:t>
            </a:r>
          </a:p>
        </p:txBody>
      </p:sp>
      <p:pic>
        <p:nvPicPr>
          <p:cNvPr id="28678" name="图片 28677" descr="29"/>
          <p:cNvPicPr>
            <a:picLocks noChangeAspect="1"/>
          </p:cNvPicPr>
          <p:nvPr/>
        </p:nvPicPr>
        <p:blipFill>
          <a:blip r:embed="rId2"/>
          <a:srcRect l="1772" t="49417" r="48410"/>
          <a:stretch>
            <a:fillRect/>
          </a:stretch>
        </p:blipFill>
        <p:spPr>
          <a:xfrm>
            <a:off x="6448108" y="3600133"/>
            <a:ext cx="4321175" cy="32527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80" name="矩形 4"/>
          <p:cNvSpPr/>
          <p:nvPr/>
        </p:nvSpPr>
        <p:spPr>
          <a:xfrm>
            <a:off x="537210" y="691833"/>
            <a:ext cx="3457575" cy="588962"/>
          </a:xfrm>
          <a:prstGeom prst="rect">
            <a:avLst/>
          </a:prstGeom>
          <a:gradFill rotWithShape="1">
            <a:gsLst>
              <a:gs pos="0">
                <a:srgbClr val="2C5D98">
                  <a:alpha val="100000"/>
                </a:srgbClr>
              </a:gs>
              <a:gs pos="80000">
                <a:srgbClr val="3C7BC7">
                  <a:alpha val="100000"/>
                </a:srgbClr>
              </a:gs>
              <a:gs pos="100000">
                <a:srgbClr val="3A7CCB">
                  <a:alpha val="100000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FFFF"/>
                </a:solidFill>
                <a:latin typeface="Arial" panose="020B0604020202020204" pitchFamily="34" charset="0"/>
              </a:rPr>
              <a:t>三、保险丝的作用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  <p:bldP spid="2867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27649" descr="19-2-3"/>
          <p:cNvPicPr>
            <a:picLocks noChangeAspect="1"/>
          </p:cNvPicPr>
          <p:nvPr/>
        </p:nvPicPr>
        <p:blipFill>
          <a:blip r:embed="rId2"/>
          <a:srcRect t="5730" r="6999" b="1651"/>
          <a:stretch>
            <a:fillRect/>
          </a:stretch>
        </p:blipFill>
        <p:spPr>
          <a:xfrm>
            <a:off x="3780155" y="2470150"/>
            <a:ext cx="4787900" cy="4079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1" name="文本框 27650"/>
          <p:cNvSpPr txBox="1"/>
          <p:nvPr/>
        </p:nvSpPr>
        <p:spPr>
          <a:xfrm>
            <a:off x="431800" y="2663190"/>
            <a:ext cx="313213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</a:rPr>
              <a:t>　　观察演示实验</a:t>
            </a:r>
            <a:endParaRPr lang="zh-CN" altLang="en-US" sz="2800" dirty="0">
              <a:latin typeface="Arial" panose="020B0604020202020204" pitchFamily="34" charset="0"/>
            </a:endParaRPr>
          </a:p>
        </p:txBody>
      </p:sp>
      <p:sp>
        <p:nvSpPr>
          <p:cNvPr id="27654" name="矩形 4"/>
          <p:cNvSpPr/>
          <p:nvPr/>
        </p:nvSpPr>
        <p:spPr>
          <a:xfrm>
            <a:off x="431800" y="832803"/>
            <a:ext cx="3457575" cy="588962"/>
          </a:xfrm>
          <a:prstGeom prst="rect">
            <a:avLst/>
          </a:prstGeom>
          <a:gradFill rotWithShape="1">
            <a:gsLst>
              <a:gs pos="0">
                <a:srgbClr val="2C5D98">
                  <a:alpha val="100000"/>
                </a:srgbClr>
              </a:gs>
              <a:gs pos="80000">
                <a:srgbClr val="3C7BC7">
                  <a:alpha val="100000"/>
                </a:srgbClr>
              </a:gs>
              <a:gs pos="100000">
                <a:srgbClr val="3A7CCB">
                  <a:alpha val="100000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FFFF"/>
                </a:solidFill>
                <a:latin typeface="Arial" panose="020B0604020202020204" pitchFamily="34" charset="0"/>
              </a:rPr>
              <a:t>三、保险丝的作用</a:t>
            </a:r>
          </a:p>
        </p:txBody>
      </p:sp>
      <p:sp>
        <p:nvSpPr>
          <p:cNvPr id="27655" name="矩形 27654"/>
          <p:cNvSpPr/>
          <p:nvPr/>
        </p:nvSpPr>
        <p:spPr>
          <a:xfrm>
            <a:off x="431800" y="1690053"/>
            <a:ext cx="8135938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66CC"/>
                </a:solidFill>
                <a:latin typeface="Arial" panose="020B0604020202020204" pitchFamily="34" charset="0"/>
              </a:rPr>
              <a:t>　　你知道保险丝是如何起到“保险”作用的吗？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ldLvl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矩形 26626"/>
          <p:cNvSpPr/>
          <p:nvPr/>
        </p:nvSpPr>
        <p:spPr>
          <a:xfrm>
            <a:off x="379730" y="1716723"/>
            <a:ext cx="8064500" cy="1117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　　2．电路中电流过大时，保险丝熔断，</a:t>
            </a:r>
            <a:r>
              <a:rPr lang="en-US" altLang="x-none" sz="2800" b="1" err="1">
                <a:solidFill>
                  <a:srgbClr val="000000"/>
                </a:solidFill>
                <a:latin typeface="Times New Roman" panose="02020603050405020304" pitchFamily="18" charset="0"/>
              </a:rPr>
              <a:t>自动切断电路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，起到保护作用。 </a:t>
            </a:r>
          </a:p>
        </p:txBody>
      </p:sp>
      <p:sp>
        <p:nvSpPr>
          <p:cNvPr id="26628" name="矩形 26627"/>
          <p:cNvSpPr/>
          <p:nvPr/>
        </p:nvSpPr>
        <p:spPr>
          <a:xfrm>
            <a:off x="379730" y="4164648"/>
            <a:ext cx="5580063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　　3．</a:t>
            </a:r>
            <a:r>
              <a:rPr lang="en-US" altLang="x-none" sz="2800" b="1" err="1">
                <a:latin typeface="Times New Roman" panose="02020603050405020304" pitchFamily="18" charset="0"/>
              </a:rPr>
              <a:t>保险丝</a:t>
            </a:r>
            <a:r>
              <a:rPr lang="zh-CN" altLang="en-US" sz="2800" b="1" dirty="0">
                <a:latin typeface="Times New Roman" panose="02020603050405020304" pitchFamily="18" charset="0"/>
              </a:rPr>
              <a:t>应</a:t>
            </a: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串联</a:t>
            </a:r>
            <a:r>
              <a:rPr lang="zh-CN" altLang="en-US" sz="2800" b="1" dirty="0">
                <a:latin typeface="Times New Roman" panose="02020603050405020304" pitchFamily="18" charset="0"/>
              </a:rPr>
              <a:t>在电路中</a:t>
            </a:r>
          </a:p>
        </p:txBody>
      </p:sp>
      <p:pic>
        <p:nvPicPr>
          <p:cNvPr id="26630" name="图片 26629" descr="开关和保险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56700" y="1134110"/>
            <a:ext cx="2339975" cy="52063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32" name="矩形 4"/>
          <p:cNvSpPr/>
          <p:nvPr/>
        </p:nvSpPr>
        <p:spPr>
          <a:xfrm>
            <a:off x="379730" y="859473"/>
            <a:ext cx="3457575" cy="588962"/>
          </a:xfrm>
          <a:prstGeom prst="rect">
            <a:avLst/>
          </a:prstGeom>
          <a:gradFill rotWithShape="1">
            <a:gsLst>
              <a:gs pos="0">
                <a:srgbClr val="2C5D98">
                  <a:alpha val="100000"/>
                </a:srgbClr>
              </a:gs>
              <a:gs pos="80000">
                <a:srgbClr val="3C7BC7">
                  <a:alpha val="100000"/>
                </a:srgbClr>
              </a:gs>
              <a:gs pos="100000">
                <a:srgbClr val="3A7CCB">
                  <a:alpha val="100000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FFFF"/>
                </a:solidFill>
                <a:latin typeface="Arial" panose="020B0604020202020204" pitchFamily="34" charset="0"/>
              </a:rPr>
              <a:t>三、保险丝的作用</a:t>
            </a:r>
          </a:p>
        </p:txBody>
      </p:sp>
      <p:sp>
        <p:nvSpPr>
          <p:cNvPr id="26633" name="文本框 26632"/>
          <p:cNvSpPr txBox="1"/>
          <p:nvPr/>
        </p:nvSpPr>
        <p:spPr>
          <a:xfrm>
            <a:off x="379730" y="3156585"/>
            <a:ext cx="8189913" cy="544513"/>
          </a:xfrm>
          <a:prstGeom prst="rect">
            <a:avLst/>
          </a:prstGeom>
          <a:solidFill>
            <a:srgbClr val="FFCC99"/>
          </a:solidFill>
          <a:ln w="254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66CC"/>
                </a:solidFill>
                <a:latin typeface="楷体_GB2312" pitchFamily="49" charset="-122"/>
              </a:rPr>
              <a:t>　　</a:t>
            </a:r>
            <a:r>
              <a:rPr lang="zh-CN" altLang="en-US" sz="2800" b="1" dirty="0">
                <a:solidFill>
                  <a:srgbClr val="CC0000"/>
                </a:solidFill>
                <a:latin typeface="Arial" panose="020B0604020202020204" pitchFamily="34" charset="0"/>
              </a:rPr>
              <a:t>注意</a:t>
            </a:r>
            <a:r>
              <a:rPr lang="zh-CN" altLang="en-US" sz="2800" b="1" dirty="0">
                <a:solidFill>
                  <a:srgbClr val="0066CC"/>
                </a:solidFill>
                <a:latin typeface="Arial" panose="020B0604020202020204" pitchFamily="34" charset="0"/>
              </a:rPr>
              <a:t>：</a:t>
            </a:r>
            <a:r>
              <a:rPr lang="en-US" altLang="x-none" sz="2800" b="1" err="1">
                <a:solidFill>
                  <a:srgbClr val="0066CC"/>
                </a:solidFill>
                <a:latin typeface="Arial" panose="020B0604020202020204" pitchFamily="34" charset="0"/>
              </a:rPr>
              <a:t>不能用铁丝或铜丝作保险丝</a:t>
            </a:r>
            <a:r>
              <a:rPr lang="zh-CN" altLang="en-US" sz="2800" dirty="0">
                <a:solidFill>
                  <a:srgbClr val="0066CC"/>
                </a:solidFill>
                <a:latin typeface="Arial" panose="020B0604020202020204" pitchFamily="34" charset="0"/>
              </a:rPr>
              <a:t> </a:t>
            </a:r>
            <a:r>
              <a:rPr lang="zh-CN" altLang="en-US" sz="2800" b="1" dirty="0">
                <a:solidFill>
                  <a:srgbClr val="0066CC"/>
                </a:solidFill>
                <a:latin typeface="楷体_GB2312" pitchFamily="49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/>
      <p:bldP spid="26628" grpId="0"/>
      <p:bldP spid="2663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6875" y="1706563"/>
            <a:ext cx="7416800" cy="449262"/>
          </a:xfrm>
          <a:prstGeom prst="rect">
            <a:avLst/>
          </a:prstGeom>
          <a:noFill/>
          <a:ln w="9525">
            <a:noFill/>
          </a:ln>
        </p:spPr>
        <p:txBody>
          <a:bodyPr lIns="18000" tIns="10800" rIns="0" bIns="1080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　　</a:t>
            </a:r>
            <a:r>
              <a:rPr lang="en-US" altLang="x-none" sz="2800" b="1">
                <a:solidFill>
                  <a:srgbClr val="000000"/>
                </a:solidFill>
                <a:latin typeface="Times New Roman" panose="02020603050405020304" pitchFamily="18" charset="0"/>
              </a:rPr>
              <a:t>4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．新型保险装置：</a:t>
            </a: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空气开关</a:t>
            </a:r>
          </a:p>
        </p:txBody>
      </p:sp>
      <p:pic>
        <p:nvPicPr>
          <p:cNvPr id="3" name="图片 2" descr="漏电保护器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6658" y="2343785"/>
            <a:ext cx="2330450" cy="3621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3028950" y="5964873"/>
            <a:ext cx="1206500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</a:rPr>
              <a:t>空气开关</a:t>
            </a:r>
          </a:p>
        </p:txBody>
      </p:sp>
      <p:pic>
        <p:nvPicPr>
          <p:cNvPr id="5" name="图片 4" descr="住宅配电箱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3375" y="1255395"/>
            <a:ext cx="4811713" cy="3625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8358188" y="5015865"/>
            <a:ext cx="1462087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</a:rPr>
              <a:t>住宅配电箱</a:t>
            </a:r>
          </a:p>
        </p:txBody>
      </p:sp>
      <p:sp>
        <p:nvSpPr>
          <p:cNvPr id="7" name="矩形 4"/>
          <p:cNvSpPr/>
          <p:nvPr/>
        </p:nvSpPr>
        <p:spPr>
          <a:xfrm>
            <a:off x="396875" y="849313"/>
            <a:ext cx="3457575" cy="588962"/>
          </a:xfrm>
          <a:prstGeom prst="rect">
            <a:avLst/>
          </a:prstGeom>
          <a:gradFill rotWithShape="1">
            <a:gsLst>
              <a:gs pos="0">
                <a:srgbClr val="2C5D98">
                  <a:alpha val="100000"/>
                </a:srgbClr>
              </a:gs>
              <a:gs pos="80000">
                <a:srgbClr val="3C7BC7">
                  <a:alpha val="100000"/>
                </a:srgbClr>
              </a:gs>
              <a:gs pos="100000">
                <a:srgbClr val="3A7CCB">
                  <a:alpha val="100000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FFFF"/>
                </a:solidFill>
                <a:latin typeface="Arial" panose="020B0604020202020204" pitchFamily="34" charset="0"/>
              </a:rPr>
              <a:t>三、保险丝的作用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文本框 24577"/>
          <p:cNvSpPr txBox="1"/>
          <p:nvPr/>
        </p:nvSpPr>
        <p:spPr>
          <a:xfrm>
            <a:off x="755650" y="2997200"/>
            <a:ext cx="1864360" cy="760095"/>
          </a:xfrm>
          <a:prstGeom prst="rect">
            <a:avLst/>
          </a:prstGeom>
          <a:noFill/>
          <a:ln w="9525">
            <a:noFill/>
          </a:ln>
        </p:spPr>
        <p:txBody>
          <a:bodyPr wrap="square" lIns="18000" tIns="10800" rIns="0" bIns="1080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4800" b="1" i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24579" name="对象 24578"/>
          <p:cNvGraphicFramePr>
            <a:graphicFrameLocks noChangeAspect="1"/>
          </p:cNvGraphicFramePr>
          <p:nvPr/>
        </p:nvGraphicFramePr>
        <p:xfrm>
          <a:off x="4514850" y="3321050"/>
          <a:ext cx="762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" r:id="rId3" imgW="115570" imgH="218440" progId="Equation.3">
                  <p:embed/>
                </p:oleObj>
              </mc:Choice>
              <mc:Fallback>
                <p:oleObj r:id="rId3" imgW="115570" imgH="218440" progId="Equation.3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14850" y="3321050"/>
                        <a:ext cx="76200" cy="215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4583" name="组合 24582"/>
          <p:cNvGrpSpPr/>
          <p:nvPr/>
        </p:nvGrpSpPr>
        <p:grpSpPr>
          <a:xfrm>
            <a:off x="431800" y="800100"/>
            <a:ext cx="3671570" cy="920750"/>
            <a:chOff x="0" y="0"/>
            <a:chExt cx="2231" cy="580"/>
          </a:xfrm>
        </p:grpSpPr>
        <p:pic>
          <p:nvPicPr>
            <p:cNvPr id="24584" name="圆角矩形 1"/>
            <p:cNvPicPr/>
            <p:nvPr/>
          </p:nvPicPr>
          <p:blipFill>
            <a:blip r:embed="rId5"/>
            <a:stretch>
              <a:fillRect/>
            </a:stretch>
          </p:blipFill>
          <p:spPr>
            <a:xfrm>
              <a:off x="0" y="0"/>
              <a:ext cx="2231" cy="5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5" name="文本框 24584"/>
            <p:cNvSpPr txBox="1"/>
            <p:nvPr/>
          </p:nvSpPr>
          <p:spPr>
            <a:xfrm>
              <a:off x="59" y="105"/>
              <a:ext cx="2116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3600" b="1" dirty="0">
                  <a:solidFill>
                    <a:srgbClr val="FFFFFF"/>
                  </a:solidFill>
                  <a:latin typeface="宋体" panose="02010600030101010101" pitchFamily="2" charset="-122"/>
                </a:rPr>
                <a:t>课堂小结</a:t>
              </a:r>
            </a:p>
          </p:txBody>
        </p:sp>
      </p:grpSp>
      <p:sp>
        <p:nvSpPr>
          <p:cNvPr id="24586" name="TextBox 5"/>
          <p:cNvSpPr/>
          <p:nvPr/>
        </p:nvSpPr>
        <p:spPr>
          <a:xfrm>
            <a:off x="755650" y="2470785"/>
            <a:ext cx="4689475" cy="2397349"/>
          </a:xfrm>
          <a:prstGeom prst="roundRect">
            <a:avLst>
              <a:gd name="adj" fmla="val 16667"/>
            </a:avLst>
          </a:prstGeom>
          <a:solidFill>
            <a:srgbClr val="FFDB93"/>
          </a:solidFill>
          <a:ln w="28575" cap="flat" cmpd="sng">
            <a:solidFill>
              <a:srgbClr val="C00000"/>
            </a:solidFill>
            <a:prstDash val="solid"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Arial" panose="020B0604020202020204" pitchFamily="34" charset="0"/>
              </a:rPr>
              <a:t>　　家庭电路中电流过大的原因有两个，一是电路发生短路，二是电路中用电器的总功 率过大。</a:t>
            </a:r>
            <a:r>
              <a:rPr lang="zh-CN" altLang="en-US" sz="2800" dirty="0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24587" name="TextBox 5"/>
          <p:cNvSpPr/>
          <p:nvPr/>
        </p:nvSpPr>
        <p:spPr>
          <a:xfrm>
            <a:off x="6483985" y="1611630"/>
            <a:ext cx="4562475" cy="4114643"/>
          </a:xfrm>
          <a:prstGeom prst="roundRect">
            <a:avLst>
              <a:gd name="adj" fmla="val 16667"/>
            </a:avLst>
          </a:prstGeom>
          <a:solidFill>
            <a:srgbClr val="FFDB93"/>
          </a:solidFill>
          <a:ln w="28575" cap="flat" cmpd="sng">
            <a:solidFill>
              <a:srgbClr val="C00000"/>
            </a:solidFill>
            <a:prstDash val="solid"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Arial" panose="020B0604020202020204" pitchFamily="34" charset="0"/>
              </a:rPr>
              <a:t>　　保险丝是用电阻比较大、熔点比较低的铅锑合金制作的。把保险丝或空气开关接在 电路中，可以保证电路中的电流过大时，自动切断电路，起到保险的作用。</a:t>
            </a:r>
            <a:endParaRPr lang="zh-CN" altLang="en-US" sz="2800" b="1" dirty="0">
              <a:solidFill>
                <a:srgbClr val="CC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6" grpId="0" bldLvl="0" animBg="1"/>
      <p:bldP spid="2458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8" name="图片 4107" descr="19-1"/>
          <p:cNvPicPr>
            <a:picLocks noChangeAspect="1"/>
          </p:cNvPicPr>
          <p:nvPr/>
        </p:nvPicPr>
        <p:blipFill>
          <a:blip r:embed="rId2"/>
          <a:srcRect l="4723" t="5925" r="11406" b="15295"/>
          <a:stretch>
            <a:fillRect/>
          </a:stretch>
        </p:blipFill>
        <p:spPr>
          <a:xfrm>
            <a:off x="2752725" y="760095"/>
            <a:ext cx="9490710" cy="58794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9" name="矩形 4108"/>
          <p:cNvSpPr/>
          <p:nvPr/>
        </p:nvSpPr>
        <p:spPr>
          <a:xfrm>
            <a:off x="483235" y="2909570"/>
            <a:ext cx="1673225" cy="10388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</a:rPr>
              <a:t>家庭电路的组成</a:t>
            </a:r>
          </a:p>
        </p:txBody>
      </p:sp>
      <p:grpSp>
        <p:nvGrpSpPr>
          <p:cNvPr id="4110" name="组合 4109"/>
          <p:cNvGrpSpPr/>
          <p:nvPr/>
        </p:nvGrpSpPr>
        <p:grpSpPr>
          <a:xfrm>
            <a:off x="203835" y="593408"/>
            <a:ext cx="2789238" cy="920750"/>
            <a:chOff x="0" y="0"/>
            <a:chExt cx="2231" cy="580"/>
          </a:xfrm>
        </p:grpSpPr>
        <p:pic>
          <p:nvPicPr>
            <p:cNvPr id="4111" name="圆角矩形 1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2231" cy="5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12" name="文本框 4111"/>
            <p:cNvSpPr txBox="1"/>
            <p:nvPr/>
          </p:nvSpPr>
          <p:spPr>
            <a:xfrm>
              <a:off x="59" y="105"/>
              <a:ext cx="2116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3600" b="1" dirty="0">
                  <a:solidFill>
                    <a:srgbClr val="FFFFFF"/>
                  </a:solidFill>
                  <a:latin typeface="宋体" panose="02010600030101010101" pitchFamily="2" charset="-122"/>
                </a:rPr>
                <a:t>复　习</a:t>
              </a: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矩形 6"/>
          <p:cNvSpPr/>
          <p:nvPr/>
        </p:nvSpPr>
        <p:spPr>
          <a:xfrm>
            <a:off x="484505" y="1706880"/>
            <a:ext cx="3633470" cy="31076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         我国城乡许多地区进行家庭供电线路的改造，主要内容是把电线换成更粗的，电能表换成标定电流更大的，请你说一说这种改造的必要性。 </a:t>
            </a:r>
          </a:p>
        </p:txBody>
      </p:sp>
      <p:pic>
        <p:nvPicPr>
          <p:cNvPr id="37892" name="图片 37891" descr="供电线路增容改造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7975" y="3057843"/>
            <a:ext cx="4762500" cy="2771775"/>
          </a:xfrm>
          <a:prstGeom prst="rect">
            <a:avLst/>
          </a:prstGeom>
          <a:noFill/>
          <a:ln w="19050" cap="flat" cmpd="sng">
            <a:solidFill>
              <a:schemeClr val="bg2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pic>
        <p:nvPicPr>
          <p:cNvPr id="37893" name="图片 37892" descr="供电线路增容改造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8578" y="676593"/>
            <a:ext cx="4286250" cy="2771775"/>
          </a:xfrm>
          <a:prstGeom prst="rect">
            <a:avLst/>
          </a:prstGeom>
          <a:noFill/>
          <a:ln w="19050" cap="flat" cmpd="sng">
            <a:solidFill>
              <a:schemeClr val="bg2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pic>
        <p:nvPicPr>
          <p:cNvPr id="37894" name="图片 37893" descr="电能表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70900" y="3448685"/>
            <a:ext cx="3484245" cy="4756785"/>
          </a:xfrm>
          <a:prstGeom prst="rect">
            <a:avLst/>
          </a:prstGeom>
          <a:noFill/>
          <a:ln w="19050" cap="flat" cmpd="sng">
            <a:solidFill>
              <a:schemeClr val="bg2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grpSp>
        <p:nvGrpSpPr>
          <p:cNvPr id="37895" name="组合 37894"/>
          <p:cNvGrpSpPr/>
          <p:nvPr/>
        </p:nvGrpSpPr>
        <p:grpSpPr>
          <a:xfrm>
            <a:off x="484505" y="785813"/>
            <a:ext cx="2789238" cy="920750"/>
            <a:chOff x="0" y="0"/>
            <a:chExt cx="2231" cy="580"/>
          </a:xfrm>
        </p:grpSpPr>
        <p:pic>
          <p:nvPicPr>
            <p:cNvPr id="37896" name="圆角矩形 1"/>
            <p:cNvPicPr/>
            <p:nvPr/>
          </p:nvPicPr>
          <p:blipFill>
            <a:blip r:embed="rId5"/>
            <a:stretch>
              <a:fillRect/>
            </a:stretch>
          </p:blipFill>
          <p:spPr>
            <a:xfrm>
              <a:off x="0" y="0"/>
              <a:ext cx="2231" cy="5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7897" name="文本框 37896"/>
            <p:cNvSpPr txBox="1"/>
            <p:nvPr/>
          </p:nvSpPr>
          <p:spPr>
            <a:xfrm>
              <a:off x="57" y="0"/>
              <a:ext cx="2116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3600" b="1" dirty="0">
                  <a:solidFill>
                    <a:srgbClr val="FFFFFF"/>
                  </a:solidFill>
                  <a:latin typeface="宋体" panose="02010600030101010101" pitchFamily="2" charset="-122"/>
                </a:rPr>
                <a:t>想想</a:t>
              </a:r>
              <a:r>
                <a:rPr lang="zh-CN" altLang="en-US" sz="3600" b="1" i="1" dirty="0">
                  <a:solidFill>
                    <a:srgbClr val="FFFFFF"/>
                  </a:solidFill>
                  <a:latin typeface="宋体" panose="02010600030101010101" pitchFamily="2" charset="-122"/>
                </a:rPr>
                <a:t>议议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矩形 36865"/>
          <p:cNvSpPr/>
          <p:nvPr/>
        </p:nvSpPr>
        <p:spPr>
          <a:xfrm>
            <a:off x="5553710" y="3529330"/>
            <a:ext cx="5692140" cy="24625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  <a:spcAft>
                <a:spcPct val="50000"/>
              </a:spcAft>
            </a:pPr>
            <a:r>
              <a:rPr lang="zh-CN" altLang="en-US" sz="2800" b="1" dirty="0">
                <a:latin typeface="Times New Roman" panose="02020603050405020304" pitchFamily="18" charset="0"/>
              </a:rPr>
              <a:t>　　根据</a:t>
            </a:r>
            <a:r>
              <a:rPr lang="en-US" altLang="x-none" sz="2800" b="1" i="1">
                <a:latin typeface="Times New Roman" panose="02020603050405020304" pitchFamily="18" charset="0"/>
              </a:rPr>
              <a:t>P </a:t>
            </a:r>
            <a:r>
              <a:rPr lang="en-US" altLang="x-none" sz="2800" b="1">
                <a:latin typeface="Times New Roman" panose="02020603050405020304" pitchFamily="18" charset="0"/>
              </a:rPr>
              <a:t>=</a:t>
            </a:r>
            <a:r>
              <a:rPr lang="en-US" altLang="x-none" sz="2800" b="1" i="1">
                <a:latin typeface="Times New Roman" panose="02020603050405020304" pitchFamily="18" charset="0"/>
              </a:rPr>
              <a:t>UI</a:t>
            </a:r>
            <a:r>
              <a:rPr lang="zh-CN" altLang="en-US" sz="2800" b="1" dirty="0">
                <a:latin typeface="Times New Roman" panose="02020603050405020304" pitchFamily="18" charset="0"/>
              </a:rPr>
              <a:t>，可以得到</a:t>
            </a:r>
          </a:p>
          <a:p>
            <a:pPr>
              <a:lnSpc>
                <a:spcPct val="125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　　家庭电路中的电压是一定的，</a:t>
            </a:r>
            <a:r>
              <a:rPr lang="en-US" altLang="x-none" sz="2800" b="1" i="1">
                <a:latin typeface="Times New Roman" panose="02020603050405020304" pitchFamily="18" charset="0"/>
              </a:rPr>
              <a:t>U</a:t>
            </a:r>
            <a:r>
              <a:rPr lang="en-US" altLang="x-none" sz="2800" b="1">
                <a:latin typeface="Times New Roman" panose="02020603050405020304" pitchFamily="18" charset="0"/>
              </a:rPr>
              <a:t> = 220 V</a:t>
            </a:r>
            <a:r>
              <a:rPr lang="zh-CN" altLang="en-US" sz="2800" b="1" dirty="0">
                <a:latin typeface="Times New Roman" panose="02020603050405020304" pitchFamily="18" charset="0"/>
              </a:rPr>
              <a:t>，所以 用电器总电功率</a:t>
            </a:r>
            <a:r>
              <a:rPr lang="en-US" altLang="x-none" sz="2800" b="1" i="1">
                <a:latin typeface="Times New Roman" panose="02020603050405020304" pitchFamily="18" charset="0"/>
              </a:rPr>
              <a:t>P</a:t>
            </a:r>
            <a:r>
              <a:rPr lang="en-US" altLang="x-none" sz="2800" b="1">
                <a:latin typeface="Times New Roman" panose="02020603050405020304" pitchFamily="18" charset="0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</a:rPr>
              <a:t>越大，电路中的电流 </a:t>
            </a:r>
            <a:r>
              <a:rPr lang="en-US" altLang="x-none" sz="2800" b="1" i="1">
                <a:latin typeface="Times New Roman" panose="02020603050405020304" pitchFamily="18" charset="0"/>
              </a:rPr>
              <a:t>I </a:t>
            </a:r>
            <a:r>
              <a:rPr lang="zh-CN" altLang="en-US" sz="2800" b="1" dirty="0">
                <a:latin typeface="Times New Roman" panose="02020603050405020304" pitchFamily="18" charset="0"/>
              </a:rPr>
              <a:t>就越大。 </a:t>
            </a:r>
          </a:p>
        </p:txBody>
      </p:sp>
      <p:graphicFrame>
        <p:nvGraphicFramePr>
          <p:cNvPr id="36868" name="对象 36867"/>
          <p:cNvGraphicFramePr>
            <a:graphicFrameLocks noChangeAspect="1"/>
          </p:cNvGraphicFramePr>
          <p:nvPr/>
        </p:nvGraphicFramePr>
        <p:xfrm>
          <a:off x="9720898" y="3338830"/>
          <a:ext cx="1116012" cy="1017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r:id="rId3" imgW="433705" imgH="395605" progId="Equation.3">
                  <p:embed/>
                </p:oleObj>
              </mc:Choice>
              <mc:Fallback>
                <p:oleObj r:id="rId3" imgW="433705" imgH="395605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720898" y="3338830"/>
                        <a:ext cx="1116012" cy="10175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869" name="矩形 36868"/>
          <p:cNvSpPr/>
          <p:nvPr/>
        </p:nvSpPr>
        <p:spPr>
          <a:xfrm>
            <a:off x="368300" y="1799908"/>
            <a:ext cx="7453313" cy="1117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　　</a:t>
            </a:r>
            <a:r>
              <a:rPr lang="en-US" altLang="x-none" sz="2800" b="1"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</a:rPr>
              <a:t>．家庭电路中的总功率：</a:t>
            </a:r>
          </a:p>
          <a:p>
            <a:pPr>
              <a:lnSpc>
                <a:spcPct val="120000"/>
              </a:lnSpc>
            </a:pPr>
            <a:r>
              <a:rPr lang="en-US" altLang="x-none" sz="2800" b="1">
                <a:latin typeface="Times New Roman" panose="02020603050405020304" pitchFamily="18" charset="0"/>
              </a:rPr>
              <a:t>                  </a:t>
            </a:r>
            <a:r>
              <a:rPr lang="en-US" altLang="x-none" sz="2800" b="1" i="1">
                <a:latin typeface="Times New Roman" panose="02020603050405020304" pitchFamily="18" charset="0"/>
              </a:rPr>
              <a:t>P</a:t>
            </a:r>
            <a:r>
              <a:rPr lang="zh-CN" altLang="en-US" sz="2800" b="1" dirty="0">
                <a:latin typeface="Times New Roman" panose="02020603050405020304" pitchFamily="18" charset="0"/>
              </a:rPr>
              <a:t> </a:t>
            </a:r>
            <a:r>
              <a:rPr lang="en-US" altLang="x-none" sz="2800" b="1">
                <a:latin typeface="Times New Roman" panose="02020603050405020304" pitchFamily="18" charset="0"/>
              </a:rPr>
              <a:t>= </a:t>
            </a:r>
            <a:r>
              <a:rPr lang="en-US" altLang="x-none" sz="2800" b="1" i="1">
                <a:latin typeface="Times New Roman" panose="02020603050405020304" pitchFamily="18" charset="0"/>
              </a:rPr>
              <a:t>P</a:t>
            </a:r>
            <a:r>
              <a:rPr lang="en-US" altLang="x-none" sz="2800" b="1" baseline="-25000">
                <a:latin typeface="Times New Roman" panose="02020603050405020304" pitchFamily="18" charset="0"/>
              </a:rPr>
              <a:t>1</a:t>
            </a:r>
            <a:r>
              <a:rPr lang="en-US" altLang="x-none" sz="2800" b="1" i="1">
                <a:latin typeface="Times New Roman" panose="02020603050405020304" pitchFamily="18" charset="0"/>
              </a:rPr>
              <a:t>+</a:t>
            </a:r>
            <a:r>
              <a:rPr lang="en-US" altLang="x-none" sz="2800" b="1">
                <a:latin typeface="Times New Roman" panose="02020603050405020304" pitchFamily="18" charset="0"/>
              </a:rPr>
              <a:t> </a:t>
            </a:r>
            <a:r>
              <a:rPr lang="en-US" altLang="x-none" sz="2800" b="1" i="1">
                <a:latin typeface="Times New Roman" panose="02020603050405020304" pitchFamily="18" charset="0"/>
              </a:rPr>
              <a:t>P</a:t>
            </a:r>
            <a:r>
              <a:rPr lang="en-US" altLang="x-none" sz="2800" b="1" baseline="-25000">
                <a:latin typeface="Times New Roman" panose="02020603050405020304" pitchFamily="18" charset="0"/>
              </a:rPr>
              <a:t>2</a:t>
            </a:r>
            <a:r>
              <a:rPr lang="en-US" altLang="x-none" sz="2800" b="1">
                <a:latin typeface="Times New Roman" panose="02020603050405020304" pitchFamily="18" charset="0"/>
              </a:rPr>
              <a:t> </a:t>
            </a:r>
            <a:r>
              <a:rPr lang="en-US" altLang="x-none" sz="2800" b="1" i="1">
                <a:latin typeface="Times New Roman" panose="02020603050405020304" pitchFamily="18" charset="0"/>
              </a:rPr>
              <a:t>+</a:t>
            </a:r>
            <a:r>
              <a:rPr lang="en-US" altLang="x-none" sz="2800" b="1">
                <a:latin typeface="Times New Roman" panose="02020603050405020304" pitchFamily="18" charset="0"/>
              </a:rPr>
              <a:t> </a:t>
            </a:r>
            <a:r>
              <a:rPr lang="en-US" altLang="x-none" sz="2800" b="1">
                <a:latin typeface="宋体" panose="02010600030101010101" pitchFamily="2" charset="-122"/>
              </a:rPr>
              <a:t>…</a:t>
            </a:r>
            <a:r>
              <a:rPr lang="en-US" altLang="x-none" sz="2800" b="1" i="1">
                <a:latin typeface="Times New Roman" panose="02020603050405020304" pitchFamily="18" charset="0"/>
              </a:rPr>
              <a:t>+</a:t>
            </a:r>
            <a:r>
              <a:rPr lang="en-US" altLang="x-none" sz="2800" b="1">
                <a:latin typeface="Times New Roman" panose="02020603050405020304" pitchFamily="18" charset="0"/>
              </a:rPr>
              <a:t> </a:t>
            </a:r>
            <a:r>
              <a:rPr lang="en-US" altLang="x-none" sz="2800" b="1" i="1" err="1">
                <a:latin typeface="Times New Roman" panose="02020603050405020304" pitchFamily="18" charset="0"/>
              </a:rPr>
              <a:t>P</a:t>
            </a:r>
            <a:r>
              <a:rPr lang="en-US" altLang="x-none" sz="2800" b="1" i="1" baseline="-25000" err="1">
                <a:latin typeface="Times New Roman" panose="02020603050405020304" pitchFamily="18" charset="0"/>
              </a:rPr>
              <a:t>n</a:t>
            </a:r>
            <a:r>
              <a:rPr lang="en-US" altLang="x-none" sz="2800" b="1">
                <a:latin typeface="Times New Roman" panose="02020603050405020304" pitchFamily="18" charset="0"/>
              </a:rPr>
              <a:t>   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36870" name="矩形 36869"/>
          <p:cNvSpPr/>
          <p:nvPr/>
        </p:nvSpPr>
        <p:spPr>
          <a:xfrm>
            <a:off x="1203325" y="3681730"/>
            <a:ext cx="3547110" cy="16414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x-none" sz="2800" b="1"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</a:rPr>
              <a:t>．</a:t>
            </a: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用电器的总功率过大</a:t>
            </a:r>
            <a:r>
              <a:rPr lang="zh-CN" altLang="en-US" sz="2800" b="1" dirty="0">
                <a:latin typeface="Times New Roman" panose="02020603050405020304" pitchFamily="18" charset="0"/>
              </a:rPr>
              <a:t>是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家庭电路中电流过大的原因之一</a:t>
            </a:r>
            <a:r>
              <a:rPr lang="zh-CN" altLang="en-US" sz="2800" b="1" dirty="0">
                <a:latin typeface="Times New Roman" panose="02020603050405020304" pitchFamily="18" charset="0"/>
              </a:rPr>
              <a:t>。</a:t>
            </a:r>
          </a:p>
        </p:txBody>
      </p:sp>
      <p:sp>
        <p:nvSpPr>
          <p:cNvPr id="36871" name="矩形 4"/>
          <p:cNvSpPr/>
          <p:nvPr/>
        </p:nvSpPr>
        <p:spPr>
          <a:xfrm>
            <a:off x="326390" y="919798"/>
            <a:ext cx="7537450" cy="588962"/>
          </a:xfrm>
          <a:prstGeom prst="rect">
            <a:avLst/>
          </a:prstGeom>
          <a:gradFill rotWithShape="1">
            <a:gsLst>
              <a:gs pos="0">
                <a:srgbClr val="2C5D98">
                  <a:alpha val="100000"/>
                </a:srgbClr>
              </a:gs>
              <a:gs pos="80000">
                <a:srgbClr val="3C7BC7">
                  <a:alpha val="100000"/>
                </a:srgbClr>
              </a:gs>
              <a:gs pos="100000">
                <a:srgbClr val="3A7CCB">
                  <a:alpha val="100000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FFFF"/>
                </a:solidFill>
                <a:latin typeface="Arial" panose="020B0604020202020204" pitchFamily="34" charset="0"/>
              </a:rPr>
              <a:t>一、家用电器的总功率对家庭电路的影响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charRg st="15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图片 35841" descr="19-2-1"/>
          <p:cNvPicPr>
            <a:picLocks noChangeAspect="1"/>
          </p:cNvPicPr>
          <p:nvPr/>
        </p:nvPicPr>
        <p:blipFill>
          <a:blip r:embed="rId2"/>
          <a:srcRect r="8638"/>
          <a:stretch>
            <a:fillRect/>
          </a:stretch>
        </p:blipFill>
        <p:spPr>
          <a:xfrm>
            <a:off x="4748530" y="706755"/>
            <a:ext cx="7162165" cy="5930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3" name="矩形 6"/>
          <p:cNvSpPr/>
          <p:nvPr/>
        </p:nvSpPr>
        <p:spPr>
          <a:xfrm>
            <a:off x="326390" y="1092200"/>
            <a:ext cx="6031865" cy="565150"/>
          </a:xfrm>
          <a:prstGeom prst="rect">
            <a:avLst/>
          </a:prstGeom>
          <a:gradFill rotWithShape="1">
            <a:gsLst>
              <a:gs pos="0">
                <a:srgbClr val="A8A8EA">
                  <a:alpha val="100000"/>
                </a:srgbClr>
              </a:gs>
              <a:gs pos="35001">
                <a:srgbClr val="C3C3EF">
                  <a:alpha val="100000"/>
                </a:srgbClr>
              </a:gs>
              <a:gs pos="100000">
                <a:srgbClr val="E8E8FA">
                  <a:alpha val="100000"/>
                </a:srgbClr>
              </a:gs>
            </a:gsLst>
            <a:path path="shape"/>
          </a:gradFill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x-none" sz="2800" b="1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．用电器的总功率过大的危害</a:t>
            </a:r>
          </a:p>
        </p:txBody>
      </p:sp>
      <p:sp>
        <p:nvSpPr>
          <p:cNvPr id="35845" name="矩形 6"/>
          <p:cNvSpPr/>
          <p:nvPr/>
        </p:nvSpPr>
        <p:spPr>
          <a:xfrm>
            <a:off x="876300" y="2915920"/>
            <a:ext cx="3872230" cy="1512570"/>
          </a:xfrm>
          <a:prstGeom prst="rect">
            <a:avLst/>
          </a:prstGeom>
          <a:gradFill rotWithShape="1">
            <a:gsLst>
              <a:gs pos="0">
                <a:srgbClr val="A8A8EA">
                  <a:alpha val="100000"/>
                </a:srgbClr>
              </a:gs>
              <a:gs pos="35001">
                <a:srgbClr val="C3C3EF">
                  <a:alpha val="100000"/>
                </a:srgbClr>
              </a:gs>
              <a:gs pos="100000">
                <a:srgbClr val="E8E8FA">
                  <a:alpha val="100000"/>
                </a:srgbClr>
              </a:gs>
            </a:gsLst>
            <a:path path="shape"/>
          </a:gradFill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　　根据焦耳定律可知，电流过大，产生的热量容易引发火灾。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文本框 34817"/>
          <p:cNvSpPr txBox="1"/>
          <p:nvPr/>
        </p:nvSpPr>
        <p:spPr>
          <a:xfrm>
            <a:off x="1024890" y="1759585"/>
            <a:ext cx="10141585" cy="3639185"/>
          </a:xfrm>
          <a:prstGeom prst="rect">
            <a:avLst/>
          </a:prstGeom>
          <a:noFill/>
          <a:ln w="9525">
            <a:noFill/>
          </a:ln>
        </p:spPr>
        <p:txBody>
          <a:bodyPr wrap="square" lIns="18000" tIns="10800" rIns="0" bIns="10800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　　</a:t>
            </a:r>
            <a:r>
              <a:rPr lang="en-US" altLang="x-none" sz="2800" b="1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．小明观察到自家电能表上标有“</a:t>
            </a:r>
            <a:r>
              <a:rPr lang="en-US" altLang="x-none" sz="2800" b="1">
                <a:solidFill>
                  <a:srgbClr val="000000"/>
                </a:solidFill>
                <a:latin typeface="Times New Roman" panose="02020603050405020304" pitchFamily="18" charset="0"/>
              </a:rPr>
              <a:t>220 V 10 A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”字样，请你帮他分析一下：</a:t>
            </a:r>
          </a:p>
          <a:p>
            <a:pPr eaLnBrk="0" hangingPunct="0">
              <a:lnSpc>
                <a:spcPct val="12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　　（</a:t>
            </a:r>
            <a:r>
              <a:rPr lang="en-US" altLang="x-none" sz="2800" b="1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）该电能表允许安装用电器的最大功率应是多少？</a:t>
            </a:r>
          </a:p>
          <a:p>
            <a:pPr eaLnBrk="0" hangingPunct="0">
              <a:lnSpc>
                <a:spcPct val="12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　　</a:t>
            </a:r>
          </a:p>
          <a:p>
            <a:pPr eaLnBrk="0" hangingPunct="0">
              <a:lnSpc>
                <a:spcPct val="12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（</a:t>
            </a:r>
            <a:r>
              <a:rPr lang="en-US" altLang="x-none" sz="2800" b="1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）他家已经安装了</a:t>
            </a:r>
            <a:r>
              <a:rPr lang="en-US" altLang="x-none" sz="2800" b="1">
                <a:solidFill>
                  <a:srgbClr val="000000"/>
                </a:solidFill>
                <a:latin typeface="Times New Roman" panose="02020603050405020304" pitchFamily="18" charset="0"/>
              </a:rPr>
              <a:t>500 W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洗衣机、</a:t>
            </a:r>
            <a:r>
              <a:rPr lang="en-US" altLang="x-none" sz="2800" b="1">
                <a:solidFill>
                  <a:srgbClr val="000000"/>
                </a:solidFill>
                <a:latin typeface="Times New Roman" panose="02020603050405020304" pitchFamily="18" charset="0"/>
              </a:rPr>
              <a:t>200 W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电视机、</a:t>
            </a:r>
            <a:r>
              <a:rPr lang="en-US" altLang="x-none" sz="2800" b="1">
                <a:solidFill>
                  <a:srgbClr val="000000"/>
                </a:solidFill>
                <a:latin typeface="Times New Roman" panose="02020603050405020304" pitchFamily="18" charset="0"/>
              </a:rPr>
              <a:t>100 W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电冰箱各</a:t>
            </a:r>
            <a:r>
              <a:rPr lang="en-US" altLang="x-none" sz="2800" b="1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台，以及</a:t>
            </a:r>
            <a:r>
              <a:rPr lang="en-US" altLang="x-none" sz="2800" b="1">
                <a:solidFill>
                  <a:srgbClr val="000000"/>
                </a:solidFill>
                <a:latin typeface="Times New Roman" panose="02020603050405020304" pitchFamily="18" charset="0"/>
              </a:rPr>
              <a:t>19 W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节能灯</a:t>
            </a:r>
            <a:r>
              <a:rPr lang="en-US" altLang="x-none" sz="2800" b="1">
                <a:solidFill>
                  <a:srgbClr val="000000"/>
                </a:solidFill>
                <a:latin typeface="Times New Roman" panose="02020603050405020304" pitchFamily="18" charset="0"/>
              </a:rPr>
              <a:t>6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只，他还能再安装一台功率为</a:t>
            </a:r>
            <a:r>
              <a:rPr lang="en-US" altLang="x-none" sz="2800" b="1">
                <a:solidFill>
                  <a:srgbClr val="000000"/>
                </a:solidFill>
                <a:latin typeface="Times New Roman" panose="02020603050405020304" pitchFamily="18" charset="0"/>
              </a:rPr>
              <a:t>1 200 W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的空调吗？</a:t>
            </a:r>
          </a:p>
        </p:txBody>
      </p:sp>
      <p:grpSp>
        <p:nvGrpSpPr>
          <p:cNvPr id="34821" name="组合 34820"/>
          <p:cNvGrpSpPr/>
          <p:nvPr/>
        </p:nvGrpSpPr>
        <p:grpSpPr>
          <a:xfrm>
            <a:off x="519430" y="838835"/>
            <a:ext cx="3287395" cy="920750"/>
            <a:chOff x="0" y="0"/>
            <a:chExt cx="2231" cy="580"/>
          </a:xfrm>
        </p:grpSpPr>
        <p:pic>
          <p:nvPicPr>
            <p:cNvPr id="34822" name="圆角矩形 1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2231" cy="5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823" name="文本框 34822"/>
            <p:cNvSpPr txBox="1"/>
            <p:nvPr/>
          </p:nvSpPr>
          <p:spPr>
            <a:xfrm>
              <a:off x="59" y="105"/>
              <a:ext cx="2116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3600" b="1" dirty="0">
                  <a:solidFill>
                    <a:srgbClr val="FFFFFF"/>
                  </a:solidFill>
                  <a:latin typeface="宋体" panose="02010600030101010101" pitchFamily="2" charset="-122"/>
                </a:rPr>
                <a:t>练一练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charRg st="43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charRg st="71" end="1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文本框 33793"/>
          <p:cNvSpPr txBox="1"/>
          <p:nvPr/>
        </p:nvSpPr>
        <p:spPr>
          <a:xfrm>
            <a:off x="431800" y="1268730"/>
            <a:ext cx="10349230" cy="3122295"/>
          </a:xfrm>
          <a:prstGeom prst="rect">
            <a:avLst/>
          </a:prstGeom>
          <a:noFill/>
          <a:ln w="9525">
            <a:noFill/>
          </a:ln>
        </p:spPr>
        <p:txBody>
          <a:bodyPr wrap="square" lIns="18000" tIns="10800" rIns="0" bIns="10800">
            <a:spAutoFit/>
          </a:bodyPr>
          <a:lstStyle/>
          <a:p>
            <a:pPr algn="just" eaLnBrk="0" hangingPunct="0">
              <a:lnSpc>
                <a:spcPct val="12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　　</a:t>
            </a:r>
            <a:r>
              <a:rPr lang="en-US" altLang="x-none" sz="2800" b="1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．炎炎夏日即将来临，明明家新购置了一台1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kW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的空调。已知他家原有用电器的总功率是1 020 W，电能表上标有“220 V 10 A”的字样。请你通过计算说明：</a:t>
            </a:r>
            <a:endParaRPr lang="en-US" altLang="zh-CN" sz="2800" b="1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just" eaLnBrk="0" hangingPunct="0">
              <a:lnSpc>
                <a:spcPct val="12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　　（1）使用这台空调时，通过它的电流是多少？</a:t>
            </a:r>
          </a:p>
          <a:p>
            <a:pPr algn="just" eaLnBrk="0" hangingPunct="0">
              <a:lnSpc>
                <a:spcPct val="12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　　（2）从安全用电的角度考虑，明明家的电路</a:t>
            </a:r>
          </a:p>
          <a:p>
            <a:pPr algn="just" eaLnBrk="0" hangingPunct="0">
              <a:lnSpc>
                <a:spcPct val="12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是否允许安装这样一台空调？</a:t>
            </a:r>
          </a:p>
        </p:txBody>
      </p:sp>
      <p:sp>
        <p:nvSpPr>
          <p:cNvPr id="33797" name="矩形 33796"/>
          <p:cNvSpPr/>
          <p:nvPr/>
        </p:nvSpPr>
        <p:spPr>
          <a:xfrm>
            <a:off x="581025" y="4521200"/>
            <a:ext cx="107111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解　（1）空调接入家庭电路使用，电压为</a:t>
            </a:r>
            <a:r>
              <a:rPr lang="en-US" altLang="x-none" sz="2800" b="1">
                <a:solidFill>
                  <a:srgbClr val="000000"/>
                </a:solidFill>
                <a:latin typeface="Times New Roman" panose="02020603050405020304" pitchFamily="18" charset="0"/>
              </a:rPr>
              <a:t>220 V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。</a:t>
            </a:r>
          </a:p>
        </p:txBody>
      </p:sp>
      <p:grpSp>
        <p:nvGrpSpPr>
          <p:cNvPr id="33808" name="组合 33807"/>
          <p:cNvGrpSpPr/>
          <p:nvPr/>
        </p:nvGrpSpPr>
        <p:grpSpPr>
          <a:xfrm>
            <a:off x="2124075" y="5149850"/>
            <a:ext cx="7625080" cy="952500"/>
            <a:chOff x="1338" y="3498"/>
            <a:chExt cx="3810" cy="600"/>
          </a:xfrm>
        </p:grpSpPr>
        <p:sp>
          <p:nvSpPr>
            <p:cNvPr id="33803" name="矩形 33802"/>
            <p:cNvSpPr/>
            <p:nvPr/>
          </p:nvSpPr>
          <p:spPr>
            <a:xfrm>
              <a:off x="1338" y="3634"/>
              <a:ext cx="381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800" b="1" i="1">
                  <a:latin typeface="Times New Roman" panose="02020603050405020304" pitchFamily="18" charset="0"/>
                </a:rPr>
                <a:t>I</a:t>
              </a:r>
              <a:r>
                <a:rPr lang="en-US" altLang="zh-CN" sz="2800" b="1" baseline="-25000">
                  <a:latin typeface="Times New Roman" panose="02020603050405020304" pitchFamily="18" charset="0"/>
                </a:rPr>
                <a:t>1</a:t>
              </a:r>
              <a:r>
                <a:rPr lang="en-US" altLang="zh-CN" sz="2800" b="1" i="1">
                  <a:latin typeface="Times New Roman" panose="02020603050405020304" pitchFamily="18" charset="0"/>
                </a:rPr>
                <a:t> </a:t>
              </a:r>
              <a:r>
                <a:rPr lang="en-US" altLang="x-none" sz="2800" b="1">
                  <a:latin typeface="Times New Roman" panose="02020603050405020304" pitchFamily="18" charset="0"/>
                </a:rPr>
                <a:t>=</a:t>
              </a:r>
              <a:r>
                <a:rPr lang="zh-CN" altLang="en-US" sz="2800" b="1" dirty="0">
                  <a:latin typeface="Times New Roman" panose="02020603050405020304" pitchFamily="18" charset="0"/>
                </a:rPr>
                <a:t>　　</a:t>
              </a:r>
              <a:r>
                <a:rPr lang="en-US" altLang="x-none" sz="2800" b="1">
                  <a:latin typeface="Times New Roman" panose="02020603050405020304" pitchFamily="18" charset="0"/>
                </a:rPr>
                <a:t>= </a:t>
              </a:r>
              <a:r>
                <a:rPr lang="zh-CN" altLang="en-US" sz="2800" b="1" dirty="0">
                  <a:latin typeface="Times New Roman" panose="02020603050405020304" pitchFamily="18" charset="0"/>
                </a:rPr>
                <a:t>　　　　</a:t>
              </a:r>
              <a:r>
                <a:rPr lang="en-US" altLang="zh-CN" sz="2800" b="1">
                  <a:latin typeface="Times New Roman" panose="02020603050405020304" pitchFamily="18" charset="0"/>
                </a:rPr>
                <a:t>≈ 4.55 A</a:t>
              </a:r>
            </a:p>
          </p:txBody>
        </p:sp>
        <p:sp>
          <p:nvSpPr>
            <p:cNvPr id="33804" name="矩形 33803"/>
            <p:cNvSpPr/>
            <p:nvPr/>
          </p:nvSpPr>
          <p:spPr>
            <a:xfrm>
              <a:off x="1787" y="3498"/>
              <a:ext cx="329" cy="6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en-US" altLang="zh-CN" sz="2800" b="1" i="1">
                  <a:latin typeface="Times New Roman" panose="02020603050405020304" pitchFamily="18" charset="0"/>
                </a:rPr>
                <a:t>P</a:t>
              </a:r>
              <a:r>
                <a:rPr lang="en-US" altLang="zh-CN" sz="2800" b="1" baseline="-25000">
                  <a:latin typeface="Times New Roman" panose="02020603050405020304" pitchFamily="18" charset="0"/>
                </a:rPr>
                <a:t>1</a:t>
              </a:r>
            </a:p>
            <a:p>
              <a:pPr algn="ctr"/>
              <a:r>
                <a:rPr lang="en-US" altLang="zh-CN" sz="2800" b="1" i="1">
                  <a:latin typeface="Times New Roman" panose="02020603050405020304" pitchFamily="18" charset="0"/>
                </a:rPr>
                <a:t>U</a:t>
              </a:r>
            </a:p>
          </p:txBody>
        </p:sp>
        <p:sp>
          <p:nvSpPr>
            <p:cNvPr id="33805" name="直接连接符 33804"/>
            <p:cNvSpPr/>
            <p:nvPr/>
          </p:nvSpPr>
          <p:spPr>
            <a:xfrm>
              <a:off x="1794" y="3814"/>
              <a:ext cx="273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3806" name="矩形 33805"/>
            <p:cNvSpPr/>
            <p:nvPr/>
          </p:nvSpPr>
          <p:spPr>
            <a:xfrm>
              <a:off x="2396" y="3498"/>
              <a:ext cx="696" cy="6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en-US" altLang="zh-CN" sz="2800" b="1">
                  <a:latin typeface="Times New Roman" panose="02020603050405020304" pitchFamily="18" charset="0"/>
                </a:rPr>
                <a:t>10</a:t>
              </a:r>
              <a:r>
                <a:rPr lang="en-US" altLang="zh-CN" sz="2800" b="1" baseline="30000">
                  <a:latin typeface="Times New Roman" panose="02020603050405020304" pitchFamily="18" charset="0"/>
                </a:rPr>
                <a:t>3</a:t>
              </a:r>
              <a:r>
                <a:rPr lang="en-US" altLang="zh-CN" sz="2800" b="1">
                  <a:latin typeface="Times New Roman" panose="02020603050405020304" pitchFamily="18" charset="0"/>
                </a:rPr>
                <a:t> W</a:t>
              </a:r>
            </a:p>
            <a:p>
              <a:pPr algn="ctr"/>
              <a:r>
                <a:rPr lang="en-US" altLang="zh-CN" sz="2800" b="1">
                  <a:latin typeface="Times New Roman" panose="02020603050405020304" pitchFamily="18" charset="0"/>
                </a:rPr>
                <a:t>220 V</a:t>
              </a:r>
            </a:p>
          </p:txBody>
        </p:sp>
        <p:sp>
          <p:nvSpPr>
            <p:cNvPr id="33807" name="直接连接符 33806"/>
            <p:cNvSpPr/>
            <p:nvPr/>
          </p:nvSpPr>
          <p:spPr>
            <a:xfrm>
              <a:off x="2338" y="3807"/>
              <a:ext cx="791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矩形 32770"/>
          <p:cNvSpPr/>
          <p:nvPr/>
        </p:nvSpPr>
        <p:spPr>
          <a:xfrm>
            <a:off x="1332230" y="2853055"/>
            <a:ext cx="74193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x-none" sz="2800" b="1" i="1">
                <a:solidFill>
                  <a:srgbClr val="000000"/>
                </a:solidFill>
                <a:latin typeface="Times New Roman" panose="02020603050405020304" pitchFamily="18" charset="0"/>
              </a:rPr>
              <a:t>I=I</a:t>
            </a:r>
            <a:r>
              <a:rPr lang="en-US" altLang="x-none" sz="2800" b="1" baseline="-25000">
                <a:solidFill>
                  <a:srgbClr val="000000"/>
                </a:solidFill>
                <a:latin typeface="Times New Roman" panose="02020603050405020304" pitchFamily="18" charset="0"/>
              </a:rPr>
              <a:t>1 </a:t>
            </a:r>
            <a:r>
              <a:rPr lang="en-US" altLang="x-none" sz="2800" b="1">
                <a:solidFill>
                  <a:srgbClr val="000000"/>
                </a:solidFill>
                <a:latin typeface="Times New Roman" panose="02020603050405020304" pitchFamily="18" charset="0"/>
              </a:rPr>
              <a:t>+</a:t>
            </a:r>
            <a:r>
              <a:rPr lang="en-US" altLang="x-none" sz="2800" b="1" i="1">
                <a:solidFill>
                  <a:srgbClr val="000000"/>
                </a:solidFill>
                <a:latin typeface="Times New Roman" panose="02020603050405020304" pitchFamily="18" charset="0"/>
              </a:rPr>
              <a:t>I</a:t>
            </a:r>
            <a:r>
              <a:rPr lang="en-US" altLang="x-none" sz="2800" b="1" baseline="-2500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x-none" sz="2800" b="1">
                <a:solidFill>
                  <a:srgbClr val="000000"/>
                </a:solidFill>
                <a:latin typeface="Times New Roman" panose="02020603050405020304" pitchFamily="18" charset="0"/>
              </a:rPr>
              <a:t>=4.55 A+4.64 A=9.19 A</a:t>
            </a:r>
          </a:p>
        </p:txBody>
      </p:sp>
      <p:sp>
        <p:nvSpPr>
          <p:cNvPr id="32772" name="文本框 32771"/>
          <p:cNvSpPr txBox="1"/>
          <p:nvPr/>
        </p:nvSpPr>
        <p:spPr>
          <a:xfrm>
            <a:off x="6085205" y="2873375"/>
            <a:ext cx="193611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x-none" sz="2800" b="1">
                <a:latin typeface="Times New Roman" panose="02020603050405020304" pitchFamily="18" charset="0"/>
              </a:rPr>
              <a:t>&lt; 10 A</a:t>
            </a:r>
          </a:p>
        </p:txBody>
      </p:sp>
      <p:sp>
        <p:nvSpPr>
          <p:cNvPr id="32773" name="文本框 32772"/>
          <p:cNvSpPr txBox="1"/>
          <p:nvPr/>
        </p:nvSpPr>
        <p:spPr>
          <a:xfrm>
            <a:off x="6085205" y="5018405"/>
            <a:ext cx="23488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x-none" sz="2800" b="1">
                <a:latin typeface="Times New Roman" panose="02020603050405020304" pitchFamily="18" charset="0"/>
              </a:rPr>
              <a:t>&gt; </a:t>
            </a:r>
            <a:r>
              <a:rPr lang="en-US" altLang="zh-CN" sz="2800" b="1">
                <a:latin typeface="Times New Roman" panose="02020603050405020304" pitchFamily="18" charset="0"/>
              </a:rPr>
              <a:t>2 </a:t>
            </a:r>
            <a:r>
              <a:rPr lang="en-US" altLang="x-none" sz="2800" b="1">
                <a:latin typeface="Times New Roman" panose="02020603050405020304" pitchFamily="18" charset="0"/>
              </a:rPr>
              <a:t>020 W </a:t>
            </a:r>
          </a:p>
        </p:txBody>
      </p:sp>
      <p:sp>
        <p:nvSpPr>
          <p:cNvPr id="32775" name="文本框 32774"/>
          <p:cNvSpPr txBox="1"/>
          <p:nvPr/>
        </p:nvSpPr>
        <p:spPr>
          <a:xfrm>
            <a:off x="1294130" y="4400550"/>
            <a:ext cx="815784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x-none" sz="2800" b="1" i="1">
                <a:latin typeface="Times New Roman" panose="02020603050405020304" pitchFamily="18" charset="0"/>
              </a:rPr>
              <a:t>P</a:t>
            </a:r>
            <a:r>
              <a:rPr lang="en-US" altLang="zh-CN" sz="2800" b="1" i="1">
                <a:latin typeface="Times New Roman" panose="02020603050405020304" pitchFamily="18" charset="0"/>
              </a:rPr>
              <a:t> </a:t>
            </a:r>
            <a:r>
              <a:rPr lang="en-US" altLang="x-none" sz="2800" b="1">
                <a:latin typeface="Times New Roman" panose="02020603050405020304" pitchFamily="18" charset="0"/>
              </a:rPr>
              <a:t>=</a:t>
            </a:r>
            <a:r>
              <a:rPr lang="en-US" altLang="x-none" sz="2800" b="1" i="1">
                <a:latin typeface="Times New Roman" panose="02020603050405020304" pitchFamily="18" charset="0"/>
              </a:rPr>
              <a:t>P</a:t>
            </a:r>
            <a:r>
              <a:rPr lang="en-US" altLang="x-none" sz="2800" b="1" baseline="-25000">
                <a:latin typeface="Times New Roman" panose="02020603050405020304" pitchFamily="18" charset="0"/>
              </a:rPr>
              <a:t>1</a:t>
            </a:r>
            <a:r>
              <a:rPr lang="en-US" altLang="x-none" sz="2800" b="1">
                <a:latin typeface="Times New Roman" panose="02020603050405020304" pitchFamily="18" charset="0"/>
              </a:rPr>
              <a:t>+</a:t>
            </a:r>
            <a:r>
              <a:rPr lang="en-US" altLang="x-none" sz="2800" b="1" i="1">
                <a:latin typeface="Times New Roman" panose="02020603050405020304" pitchFamily="18" charset="0"/>
              </a:rPr>
              <a:t>P</a:t>
            </a:r>
            <a:r>
              <a:rPr lang="en-US" altLang="x-none" sz="2800" b="1" baseline="-25000">
                <a:latin typeface="Times New Roman" panose="02020603050405020304" pitchFamily="18" charset="0"/>
              </a:rPr>
              <a:t>2</a:t>
            </a:r>
            <a:r>
              <a:rPr lang="en-US" altLang="x-none" sz="2800" b="1">
                <a:latin typeface="Times New Roman" panose="02020603050405020304" pitchFamily="18" charset="0"/>
              </a:rPr>
              <a:t>=1 000 W +1</a:t>
            </a:r>
            <a:r>
              <a:rPr lang="en-US" altLang="zh-CN" sz="2800" b="1">
                <a:latin typeface="Times New Roman" panose="02020603050405020304" pitchFamily="18" charset="0"/>
              </a:rPr>
              <a:t> </a:t>
            </a:r>
            <a:r>
              <a:rPr lang="en-US" altLang="x-none" sz="2800" b="1">
                <a:latin typeface="Times New Roman" panose="02020603050405020304" pitchFamily="18" charset="0"/>
              </a:rPr>
              <a:t>020 W=2</a:t>
            </a:r>
            <a:r>
              <a:rPr lang="en-US" altLang="zh-CN" sz="2800" b="1">
                <a:latin typeface="Times New Roman" panose="02020603050405020304" pitchFamily="18" charset="0"/>
              </a:rPr>
              <a:t> </a:t>
            </a:r>
            <a:r>
              <a:rPr lang="en-US" altLang="x-none" sz="2800" b="1">
                <a:latin typeface="Times New Roman" panose="02020603050405020304" pitchFamily="18" charset="0"/>
              </a:rPr>
              <a:t>020 W</a:t>
            </a:r>
          </a:p>
        </p:txBody>
      </p:sp>
      <p:sp>
        <p:nvSpPr>
          <p:cNvPr id="32776" name="文本框 32775"/>
          <p:cNvSpPr txBox="1"/>
          <p:nvPr/>
        </p:nvSpPr>
        <p:spPr>
          <a:xfrm>
            <a:off x="516255" y="3878580"/>
            <a:ext cx="1041590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</a:rPr>
              <a:t>　　② 计算用电器的总功率是否超过电能表允许使用的最大功率</a:t>
            </a:r>
          </a:p>
        </p:txBody>
      </p:sp>
      <p:sp>
        <p:nvSpPr>
          <p:cNvPr id="32777" name="文本框 32776"/>
          <p:cNvSpPr txBox="1"/>
          <p:nvPr/>
        </p:nvSpPr>
        <p:spPr>
          <a:xfrm>
            <a:off x="431800" y="749300"/>
            <a:ext cx="56235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</a:rPr>
              <a:t>　　（</a:t>
            </a:r>
            <a:r>
              <a:rPr lang="en-US" altLang="zh-CN" sz="2800" b="1"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Arial" panose="020B0604020202020204" pitchFamily="34" charset="0"/>
              </a:rPr>
              <a:t>）多种解题方法：</a:t>
            </a:r>
          </a:p>
        </p:txBody>
      </p:sp>
      <p:sp>
        <p:nvSpPr>
          <p:cNvPr id="32778" name="文本框 32777"/>
          <p:cNvSpPr txBox="1"/>
          <p:nvPr/>
        </p:nvSpPr>
        <p:spPr>
          <a:xfrm>
            <a:off x="431800" y="1196975"/>
            <a:ext cx="106940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Arial" panose="020B0604020202020204" pitchFamily="34" charset="0"/>
              </a:rPr>
              <a:t>　　①</a:t>
            </a:r>
            <a:r>
              <a:rPr lang="zh-CN" altLang="en-US" sz="2800" b="1" dirty="0">
                <a:latin typeface="Times New Roman" panose="02020603050405020304" pitchFamily="18" charset="0"/>
              </a:rPr>
              <a:t>  计算同时使用所有用电器时的总电流是否超过</a:t>
            </a:r>
            <a:r>
              <a:rPr lang="en-US" altLang="x-none" sz="2800" b="1">
                <a:latin typeface="Times New Roman" panose="02020603050405020304" pitchFamily="18" charset="0"/>
              </a:rPr>
              <a:t>10 A</a:t>
            </a:r>
            <a:r>
              <a:rPr lang="zh-CN" altLang="en-US" sz="2800" b="1" dirty="0">
                <a:latin typeface="Times New Roman" panose="02020603050405020304" pitchFamily="18" charset="0"/>
              </a:rPr>
              <a:t>。</a:t>
            </a:r>
          </a:p>
        </p:txBody>
      </p:sp>
      <p:sp>
        <p:nvSpPr>
          <p:cNvPr id="32779" name="文本框 32778"/>
          <p:cNvSpPr txBox="1"/>
          <p:nvPr/>
        </p:nvSpPr>
        <p:spPr>
          <a:xfrm>
            <a:off x="1259205" y="5048250"/>
            <a:ext cx="63125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x-none" sz="2800" b="1" i="1">
                <a:latin typeface="Times New Roman" panose="02020603050405020304" pitchFamily="18" charset="0"/>
              </a:rPr>
              <a:t>P</a:t>
            </a:r>
            <a:r>
              <a:rPr lang="en-US" altLang="x-none" sz="2800" b="1" baseline="-25000">
                <a:latin typeface="Times New Roman" panose="02020603050405020304" pitchFamily="18" charset="0"/>
              </a:rPr>
              <a:t>0</a:t>
            </a:r>
            <a:r>
              <a:rPr lang="en-US" altLang="x-none" sz="2800" b="1">
                <a:latin typeface="Times New Roman" panose="02020603050405020304" pitchFamily="18" charset="0"/>
              </a:rPr>
              <a:t>=</a:t>
            </a:r>
            <a:r>
              <a:rPr lang="en-US" altLang="x-none" sz="2800" b="1" i="1">
                <a:latin typeface="Times New Roman" panose="02020603050405020304" pitchFamily="18" charset="0"/>
              </a:rPr>
              <a:t>UI</a:t>
            </a:r>
            <a:r>
              <a:rPr lang="en-US" altLang="x-none" sz="2800" b="1" baseline="-25000">
                <a:latin typeface="Times New Roman" panose="02020603050405020304" pitchFamily="18" charset="0"/>
              </a:rPr>
              <a:t>0</a:t>
            </a:r>
            <a:r>
              <a:rPr lang="en-US" altLang="x-none" sz="2800" b="1">
                <a:latin typeface="Times New Roman" panose="02020603050405020304" pitchFamily="18" charset="0"/>
              </a:rPr>
              <a:t>=220</a:t>
            </a:r>
            <a:r>
              <a:rPr lang="en-US" altLang="zh-CN" sz="2800" b="1">
                <a:latin typeface="Times New Roman" panose="02020603050405020304" pitchFamily="18" charset="0"/>
              </a:rPr>
              <a:t> </a:t>
            </a:r>
            <a:r>
              <a:rPr lang="en-US" altLang="x-none" sz="2800" b="1">
                <a:latin typeface="Times New Roman" panose="02020603050405020304" pitchFamily="18" charset="0"/>
              </a:rPr>
              <a:t>V</a:t>
            </a:r>
            <a:r>
              <a:rPr lang="en-US" altLang="x-none" sz="2800" b="1">
                <a:latin typeface="Arial" panose="020B0604020202020204" pitchFamily="34" charset="0"/>
              </a:rPr>
              <a:t>×</a:t>
            </a:r>
            <a:r>
              <a:rPr lang="en-US" altLang="x-none" sz="2800" b="1">
                <a:latin typeface="Times New Roman" panose="02020603050405020304" pitchFamily="18" charset="0"/>
              </a:rPr>
              <a:t>10</a:t>
            </a:r>
            <a:r>
              <a:rPr lang="en-US" altLang="zh-CN" sz="2800" b="1">
                <a:latin typeface="Times New Roman" panose="02020603050405020304" pitchFamily="18" charset="0"/>
              </a:rPr>
              <a:t> </a:t>
            </a:r>
            <a:r>
              <a:rPr lang="en-US" altLang="x-none" sz="2800" b="1">
                <a:latin typeface="Times New Roman" panose="02020603050405020304" pitchFamily="18" charset="0"/>
              </a:rPr>
              <a:t>A=2 200</a:t>
            </a:r>
            <a:r>
              <a:rPr lang="en-US" altLang="x-none" sz="2800" b="1" baseline="-25000">
                <a:latin typeface="Times New Roman" panose="02020603050405020304" pitchFamily="18" charset="0"/>
              </a:rPr>
              <a:t> </a:t>
            </a:r>
            <a:r>
              <a:rPr lang="en-US" altLang="x-none" sz="2800" b="1">
                <a:latin typeface="Times New Roman" panose="02020603050405020304" pitchFamily="18" charset="0"/>
              </a:rPr>
              <a:t> W</a:t>
            </a:r>
          </a:p>
        </p:txBody>
      </p:sp>
      <p:grpSp>
        <p:nvGrpSpPr>
          <p:cNvPr id="32789" name="组合 32788"/>
          <p:cNvGrpSpPr/>
          <p:nvPr/>
        </p:nvGrpSpPr>
        <p:grpSpPr>
          <a:xfrm>
            <a:off x="1368425" y="1952625"/>
            <a:ext cx="7743190" cy="952500"/>
            <a:chOff x="862" y="1230"/>
            <a:chExt cx="3810" cy="600"/>
          </a:xfrm>
        </p:grpSpPr>
        <p:sp>
          <p:nvSpPr>
            <p:cNvPr id="32782" name="矩形 32781"/>
            <p:cNvSpPr/>
            <p:nvPr/>
          </p:nvSpPr>
          <p:spPr>
            <a:xfrm>
              <a:off x="862" y="1366"/>
              <a:ext cx="381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800" b="1" i="1">
                  <a:latin typeface="Times New Roman" panose="02020603050405020304" pitchFamily="18" charset="0"/>
                </a:rPr>
                <a:t>I</a:t>
              </a:r>
              <a:r>
                <a:rPr lang="en-US" altLang="zh-CN" sz="2800" b="1" baseline="-25000">
                  <a:latin typeface="Times New Roman" panose="02020603050405020304" pitchFamily="18" charset="0"/>
                </a:rPr>
                <a:t>2</a:t>
              </a:r>
              <a:r>
                <a:rPr lang="en-US" altLang="zh-CN" sz="2800" b="1" i="1">
                  <a:latin typeface="Times New Roman" panose="02020603050405020304" pitchFamily="18" charset="0"/>
                </a:rPr>
                <a:t> </a:t>
              </a:r>
              <a:r>
                <a:rPr lang="en-US" altLang="x-none" sz="2800" b="1">
                  <a:latin typeface="Times New Roman" panose="02020603050405020304" pitchFamily="18" charset="0"/>
                </a:rPr>
                <a:t>=</a:t>
              </a:r>
              <a:r>
                <a:rPr lang="zh-CN" altLang="en-US" sz="2800" b="1" dirty="0">
                  <a:latin typeface="Times New Roman" panose="02020603050405020304" pitchFamily="18" charset="0"/>
                </a:rPr>
                <a:t>　　</a:t>
              </a:r>
              <a:r>
                <a:rPr lang="en-US" altLang="x-none" sz="2800" b="1">
                  <a:latin typeface="Times New Roman" panose="02020603050405020304" pitchFamily="18" charset="0"/>
                </a:rPr>
                <a:t>= </a:t>
              </a:r>
              <a:r>
                <a:rPr lang="zh-CN" altLang="en-US" sz="2800" b="1" dirty="0">
                  <a:latin typeface="Times New Roman" panose="02020603050405020304" pitchFamily="18" charset="0"/>
                </a:rPr>
                <a:t>　　　　</a:t>
              </a:r>
              <a:r>
                <a:rPr lang="en-US" altLang="zh-CN" sz="2800" b="1">
                  <a:latin typeface="Times New Roman" panose="02020603050405020304" pitchFamily="18" charset="0"/>
                </a:rPr>
                <a:t>≈ 4.64 A</a:t>
              </a:r>
            </a:p>
          </p:txBody>
        </p:sp>
        <p:sp>
          <p:nvSpPr>
            <p:cNvPr id="32783" name="矩形 32782"/>
            <p:cNvSpPr/>
            <p:nvPr/>
          </p:nvSpPr>
          <p:spPr>
            <a:xfrm>
              <a:off x="1311" y="1230"/>
              <a:ext cx="329" cy="6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en-US" altLang="zh-CN" sz="2800" b="1" i="1">
                  <a:latin typeface="Times New Roman" panose="02020603050405020304" pitchFamily="18" charset="0"/>
                </a:rPr>
                <a:t>P</a:t>
              </a:r>
              <a:r>
                <a:rPr lang="en-US" altLang="zh-CN" sz="2800" b="1" baseline="-25000">
                  <a:latin typeface="Times New Roman" panose="02020603050405020304" pitchFamily="18" charset="0"/>
                </a:rPr>
                <a:t>2</a:t>
              </a:r>
            </a:p>
            <a:p>
              <a:pPr algn="ctr"/>
              <a:r>
                <a:rPr lang="en-US" altLang="zh-CN" sz="2800" b="1" i="1">
                  <a:latin typeface="Times New Roman" panose="02020603050405020304" pitchFamily="18" charset="0"/>
                </a:rPr>
                <a:t>U</a:t>
              </a:r>
            </a:p>
          </p:txBody>
        </p:sp>
        <p:sp>
          <p:nvSpPr>
            <p:cNvPr id="32784" name="直接连接符 32783"/>
            <p:cNvSpPr/>
            <p:nvPr/>
          </p:nvSpPr>
          <p:spPr>
            <a:xfrm>
              <a:off x="1318" y="1539"/>
              <a:ext cx="273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2785" name="矩形 32784"/>
            <p:cNvSpPr/>
            <p:nvPr/>
          </p:nvSpPr>
          <p:spPr>
            <a:xfrm>
              <a:off x="1818" y="1230"/>
              <a:ext cx="900" cy="6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en-US" altLang="zh-CN" sz="2800" b="1">
                  <a:latin typeface="Times New Roman" panose="02020603050405020304" pitchFamily="18" charset="0"/>
                </a:rPr>
                <a:t>1 020 W</a:t>
              </a:r>
            </a:p>
            <a:p>
              <a:pPr algn="ctr"/>
              <a:r>
                <a:rPr lang="en-US" altLang="zh-CN" sz="2800" b="1">
                  <a:latin typeface="Times New Roman" panose="02020603050405020304" pitchFamily="18" charset="0"/>
                </a:rPr>
                <a:t>220 V</a:t>
              </a:r>
            </a:p>
          </p:txBody>
        </p:sp>
        <p:sp>
          <p:nvSpPr>
            <p:cNvPr id="32786" name="直接连接符 32785"/>
            <p:cNvSpPr/>
            <p:nvPr/>
          </p:nvSpPr>
          <p:spPr>
            <a:xfrm>
              <a:off x="1862" y="1532"/>
              <a:ext cx="791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32787" name="文本框 32786"/>
          <p:cNvSpPr txBox="1"/>
          <p:nvPr/>
        </p:nvSpPr>
        <p:spPr>
          <a:xfrm>
            <a:off x="424180" y="5600700"/>
            <a:ext cx="10600690" cy="5651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 dirty="0">
                <a:latin typeface="Arial" panose="020B0604020202020204" pitchFamily="34" charset="0"/>
              </a:rPr>
              <a:t>　　所以，从安全用电的角度考虑，可以安装这样一台空调。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/>
      <p:bldP spid="32772" grpId="0"/>
      <p:bldP spid="32773" grpId="0"/>
      <p:bldP spid="32775" grpId="0"/>
      <p:bldP spid="32776" grpId="0"/>
      <p:bldP spid="32778" grpId="0"/>
      <p:bldP spid="32779" grpId="0"/>
      <p:bldP spid="3278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矩形 6"/>
          <p:cNvSpPr/>
          <p:nvPr/>
        </p:nvSpPr>
        <p:spPr>
          <a:xfrm>
            <a:off x="1345565" y="2712085"/>
            <a:ext cx="4347845" cy="2460625"/>
          </a:xfrm>
          <a:prstGeom prst="rect">
            <a:avLst/>
          </a:prstGeom>
          <a:gradFill rotWithShape="1">
            <a:gsLst>
              <a:gs pos="0">
                <a:srgbClr val="A8A8EA">
                  <a:alpha val="100000"/>
                </a:srgbClr>
              </a:gs>
              <a:gs pos="35001">
                <a:srgbClr val="C3C3EF">
                  <a:alpha val="100000"/>
                </a:srgbClr>
              </a:gs>
              <a:gs pos="100000">
                <a:srgbClr val="E8E8FA">
                  <a:alpha val="100000"/>
                </a:srgbClr>
              </a:gs>
            </a:gsLst>
            <a:path path="shape"/>
          </a:gradFill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　　有时候家庭电路中用电器的总功率并不是很大，但是也会产生电流过大的现象，你认为原因可能是什么？</a:t>
            </a:r>
          </a:p>
        </p:txBody>
      </p:sp>
      <p:sp>
        <p:nvSpPr>
          <p:cNvPr id="31751" name="矩形 4"/>
          <p:cNvSpPr/>
          <p:nvPr/>
        </p:nvSpPr>
        <p:spPr>
          <a:xfrm>
            <a:off x="431800" y="849948"/>
            <a:ext cx="5089525" cy="588962"/>
          </a:xfrm>
          <a:prstGeom prst="rect">
            <a:avLst/>
          </a:prstGeom>
          <a:gradFill rotWithShape="1">
            <a:gsLst>
              <a:gs pos="0">
                <a:srgbClr val="2C5D98">
                  <a:alpha val="100000"/>
                </a:srgbClr>
              </a:gs>
              <a:gs pos="80000">
                <a:srgbClr val="3C7BC7">
                  <a:alpha val="100000"/>
                </a:srgbClr>
              </a:gs>
              <a:gs pos="100000">
                <a:srgbClr val="3A7CCB">
                  <a:alpha val="100000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FFFF"/>
                </a:solidFill>
                <a:latin typeface="Arial" panose="020B0604020202020204" pitchFamily="34" charset="0"/>
              </a:rPr>
              <a:t>二、短路对家庭电路的影响</a:t>
            </a:r>
          </a:p>
        </p:txBody>
      </p:sp>
      <p:sp>
        <p:nvSpPr>
          <p:cNvPr id="31752" name="矩形 31751"/>
          <p:cNvSpPr/>
          <p:nvPr/>
        </p:nvSpPr>
        <p:spPr>
          <a:xfrm>
            <a:off x="431800" y="1707198"/>
            <a:ext cx="3276600" cy="519112"/>
          </a:xfrm>
          <a:prstGeom prst="rect">
            <a:avLst/>
          </a:prstGeom>
          <a:gradFill rotWithShape="1">
            <a:gsLst>
              <a:gs pos="0">
                <a:srgbClr val="99CCFF"/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66CC"/>
                </a:solidFill>
                <a:latin typeface="宋体" panose="02010600030101010101" pitchFamily="2" charset="-122"/>
              </a:rPr>
              <a:t>想想议议</a:t>
            </a:r>
          </a:p>
        </p:txBody>
      </p:sp>
      <p:sp>
        <p:nvSpPr>
          <p:cNvPr id="31753" name="TextBox 5"/>
          <p:cNvSpPr/>
          <p:nvPr/>
        </p:nvSpPr>
        <p:spPr>
          <a:xfrm>
            <a:off x="6172200" y="3145790"/>
            <a:ext cx="4005580" cy="1240947"/>
          </a:xfrm>
          <a:prstGeom prst="roundRect">
            <a:avLst>
              <a:gd name="adj" fmla="val 16667"/>
            </a:avLst>
          </a:prstGeom>
          <a:solidFill>
            <a:srgbClr val="FFDB93"/>
          </a:solidFill>
          <a:ln w="28575" cap="flat" cmpd="sng">
            <a:solidFill>
              <a:srgbClr val="C00000"/>
            </a:solidFill>
            <a:prstDash val="solid"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CC0000"/>
                </a:solidFill>
                <a:latin typeface="Arial" panose="020B0604020202020204" pitchFamily="34" charset="0"/>
              </a:rPr>
              <a:t>　　短路</a:t>
            </a:r>
            <a:r>
              <a:rPr lang="zh-CN" altLang="en-US" sz="2800" b="1" dirty="0">
                <a:latin typeface="Arial" panose="020B0604020202020204" pitchFamily="34" charset="0"/>
              </a:rPr>
              <a:t>是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</a:rPr>
              <a:t>家庭电路中电流过大的另一个原因</a:t>
            </a:r>
            <a:r>
              <a:rPr lang="zh-CN" altLang="en-US" sz="2800" b="1" dirty="0">
                <a:latin typeface="Arial" panose="020B0604020202020204" pitchFamily="34" charset="0"/>
              </a:rPr>
              <a:t>。</a:t>
            </a:r>
            <a:endParaRPr lang="zh-CN" altLang="en-US" sz="2800" b="1" dirty="0">
              <a:solidFill>
                <a:srgbClr val="CC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 bldLvl="0" animBg="1"/>
      <p:bldP spid="31753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218</Words>
  <Application>Microsoft Office PowerPoint</Application>
  <PresentationFormat>自定义</PresentationFormat>
  <Paragraphs>76</Paragraphs>
  <Slides>17</Slides>
  <Notes>2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9" baseType="lpstr">
      <vt:lpstr>Office 主题</vt:lpstr>
      <vt:lpstr>Microsoft 公式 3.0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User</cp:lastModifiedBy>
  <cp:revision>1</cp:revision>
  <dcterms:created xsi:type="dcterms:W3CDTF">2013-07-01T03:05:00Z</dcterms:created>
  <dcterms:modified xsi:type="dcterms:W3CDTF">2020-03-03T01:38:14Z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